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Lst>
  <p:notesMasterIdLst>
    <p:notesMasterId r:id="rId12"/>
  </p:notesMasterIdLst>
  <p:sldIdLst>
    <p:sldId id="257" r:id="rId2"/>
    <p:sldId id="261" r:id="rId3"/>
    <p:sldId id="296" r:id="rId4"/>
    <p:sldId id="297" r:id="rId5"/>
    <p:sldId id="298" r:id="rId6"/>
    <p:sldId id="277" r:id="rId7"/>
    <p:sldId id="299" r:id="rId8"/>
    <p:sldId id="300" r:id="rId9"/>
    <p:sldId id="301" r:id="rId10"/>
    <p:sldId id="295" r:id="rId11"/>
  </p:sldIdLst>
  <p:sldSz cx="9144000" cy="5143500" type="screen16x9"/>
  <p:notesSz cx="7102475" cy="9388475"/>
  <p:embeddedFontLst>
    <p:embeddedFont>
      <p:font typeface="Georgia" panose="02040502050405020303" pitchFamily="18" charset="0"/>
      <p:regular r:id="rId13"/>
      <p:bold r:id="rId14"/>
      <p:italic r:id="rId15"/>
      <p:boldItalic r:id="rId16"/>
    </p:embeddedFont>
    <p:embeddedFont>
      <p:font typeface="Montserrat" panose="00000500000000000000" pitchFamily="2" charset="0"/>
      <p:regular r:id="rId17"/>
      <p:bold r:id="rId18"/>
      <p:italic r:id="rId19"/>
      <p:boldItalic r:id="rId20"/>
    </p:embeddedFont>
    <p:embeddedFont>
      <p:font typeface="Palatino Linotype" panose="02040502050505030304" pitchFamily="18" charset="0"/>
      <p:regular r:id="rId21"/>
      <p:bold r:id="rId22"/>
      <p:italic r:id="rId23"/>
      <p:boldItalic r:id="rId24"/>
    </p:embeddedFont>
    <p:embeddedFont>
      <p:font typeface="Proxima Nova" panose="020B0604020202020204" charset="0"/>
      <p:regular r:id="rId25"/>
      <p:bold r:id="rId26"/>
      <p:italic r:id="rId27"/>
      <p:boldItalic r:id="rId28"/>
    </p:embeddedFont>
    <p:embeddedFont>
      <p:font typeface="Rasa"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73859C57-3500-453C-A950-926C7D26A29F}">
          <p14:sldIdLst>
            <p14:sldId id="257"/>
            <p14:sldId id="261"/>
            <p14:sldId id="296"/>
            <p14:sldId id="297"/>
            <p14:sldId id="298"/>
            <p14:sldId id="277"/>
            <p14:sldId id="299"/>
            <p14:sldId id="300"/>
            <p14:sldId id="301"/>
            <p14:sldId id="295"/>
          </p14:sldIdLst>
        </p14:section>
      </p14:sectionLst>
    </p:ext>
    <p:ext uri="{EFAFB233-063F-42B5-8137-9DF3F51BA10A}">
      <p15:sldGuideLst xmlns:p15="http://schemas.microsoft.com/office/powerpoint/2012/main">
        <p15:guide id="1" pos="2637">
          <p15:clr>
            <a:srgbClr val="9AA0A6"/>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12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C9029-93F7-4302-9B51-7A4538CF5407}" v="1" dt="2025-12-02T01:02:49.546"/>
    <p1510:client id="{F95CCA36-E9EF-C5EB-ADC9-71342BBD368D}" v="54" dt="2025-12-02T00:31:26.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637"/>
        <p:guide orient="horz" pos="162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 Rodriguez" userId="a4902846765aa711" providerId="Windows Live" clId="Web-{F7E65408-8ECF-A0E6-8331-0F7AE9E43214}"/>
    <pc:docChg chg="modSld">
      <pc:chgData name="Tony Rodriguez" userId="a4902846765aa711" providerId="Windows Live" clId="Web-{F7E65408-8ECF-A0E6-8331-0F7AE9E43214}" dt="2025-11-12T19:38:42.211" v="1669" actId="20577"/>
      <pc:docMkLst>
        <pc:docMk/>
      </pc:docMkLst>
      <pc:sldChg chg="modSp">
        <pc:chgData name="Tony Rodriguez" userId="a4902846765aa711" providerId="Windows Live" clId="Web-{F7E65408-8ECF-A0E6-8331-0F7AE9E43214}" dt="2025-11-12T19:33:51.005" v="1642" actId="20577"/>
        <pc:sldMkLst>
          <pc:docMk/>
          <pc:sldMk cId="0" sldId="257"/>
        </pc:sldMkLst>
        <pc:spChg chg="mod">
          <ac:chgData name="Tony Rodriguez" userId="a4902846765aa711" providerId="Windows Live" clId="Web-{F7E65408-8ECF-A0E6-8331-0F7AE9E43214}" dt="2025-11-12T19:32:03.425" v="1622" actId="14100"/>
          <ac:spMkLst>
            <pc:docMk/>
            <pc:sldMk cId="0" sldId="257"/>
            <ac:spMk id="2" creationId="{31B5A2C2-E98A-489E-B3E1-10A27E9A34D1}"/>
          </ac:spMkLst>
        </pc:spChg>
        <pc:spChg chg="mod">
          <ac:chgData name="Tony Rodriguez" userId="a4902846765aa711" providerId="Windows Live" clId="Web-{F7E65408-8ECF-A0E6-8331-0F7AE9E43214}" dt="2025-11-12T19:33:51.005" v="1642" actId="20577"/>
          <ac:spMkLst>
            <pc:docMk/>
            <pc:sldMk cId="0" sldId="257"/>
            <ac:spMk id="254" creationId="{00000000-0000-0000-0000-000000000000}"/>
          </ac:spMkLst>
        </pc:spChg>
      </pc:sldChg>
      <pc:sldChg chg="modSp modNotes">
        <pc:chgData name="Tony Rodriguez" userId="a4902846765aa711" providerId="Windows Live" clId="Web-{F7E65408-8ECF-A0E6-8331-0F7AE9E43214}" dt="2025-11-12T19:35:07.303" v="1666" actId="20577"/>
        <pc:sldMkLst>
          <pc:docMk/>
          <pc:sldMk cId="0" sldId="261"/>
        </pc:sldMkLst>
        <pc:spChg chg="mod">
          <ac:chgData name="Tony Rodriguez" userId="a4902846765aa711" providerId="Windows Live" clId="Web-{F7E65408-8ECF-A0E6-8331-0F7AE9E43214}" dt="2025-11-12T19:35:07.303" v="1666" actId="20577"/>
          <ac:spMkLst>
            <pc:docMk/>
            <pc:sldMk cId="0" sldId="261"/>
            <ac:spMk id="285" creationId="{00000000-0000-0000-0000-000000000000}"/>
          </ac:spMkLst>
        </pc:spChg>
      </pc:sldChg>
      <pc:sldChg chg="modNotes">
        <pc:chgData name="Tony Rodriguez" userId="a4902846765aa711" providerId="Windows Live" clId="Web-{F7E65408-8ECF-A0E6-8331-0F7AE9E43214}" dt="2025-11-12T19:16:55.985" v="1492"/>
        <pc:sldMkLst>
          <pc:docMk/>
          <pc:sldMk cId="0" sldId="277"/>
        </pc:sldMkLst>
      </pc:sldChg>
      <pc:sldChg chg="modSp">
        <pc:chgData name="Tony Rodriguez" userId="a4902846765aa711" providerId="Windows Live" clId="Web-{F7E65408-8ECF-A0E6-8331-0F7AE9E43214}" dt="2025-11-12T19:38:42.211" v="1669" actId="20577"/>
        <pc:sldMkLst>
          <pc:docMk/>
          <pc:sldMk cId="0" sldId="295"/>
        </pc:sldMkLst>
        <pc:spChg chg="mod">
          <ac:chgData name="Tony Rodriguez" userId="a4902846765aa711" providerId="Windows Live" clId="Web-{F7E65408-8ECF-A0E6-8331-0F7AE9E43214}" dt="2025-11-12T19:38:42.211" v="1669" actId="20577"/>
          <ac:spMkLst>
            <pc:docMk/>
            <pc:sldMk cId="0" sldId="295"/>
            <ac:spMk id="574" creationId="{00000000-0000-0000-0000-000000000000}"/>
          </ac:spMkLst>
        </pc:spChg>
      </pc:sldChg>
      <pc:sldChg chg="modNotes">
        <pc:chgData name="Tony Rodriguez" userId="a4902846765aa711" providerId="Windows Live" clId="Web-{F7E65408-8ECF-A0E6-8331-0F7AE9E43214}" dt="2025-11-12T02:27:12.575" v="395"/>
        <pc:sldMkLst>
          <pc:docMk/>
          <pc:sldMk cId="1987608003" sldId="296"/>
        </pc:sldMkLst>
      </pc:sldChg>
      <pc:sldChg chg="modNotes">
        <pc:chgData name="Tony Rodriguez" userId="a4902846765aa711" providerId="Windows Live" clId="Web-{F7E65408-8ECF-A0E6-8331-0F7AE9E43214}" dt="2025-11-12T18:39:09.441" v="1035"/>
        <pc:sldMkLst>
          <pc:docMk/>
          <pc:sldMk cId="3030960266" sldId="297"/>
        </pc:sldMkLst>
      </pc:sldChg>
      <pc:sldChg chg="modSp modNotes">
        <pc:chgData name="Tony Rodriguez" userId="a4902846765aa711" providerId="Windows Live" clId="Web-{F7E65408-8ECF-A0E6-8331-0F7AE9E43214}" dt="2025-11-12T19:12:21.496" v="1321"/>
        <pc:sldMkLst>
          <pc:docMk/>
          <pc:sldMk cId="1851257587" sldId="298"/>
        </pc:sldMkLst>
        <pc:spChg chg="mod">
          <ac:chgData name="Tony Rodriguez" userId="a4902846765aa711" providerId="Windows Live" clId="Web-{F7E65408-8ECF-A0E6-8331-0F7AE9E43214}" dt="2025-11-12T19:00:04.731" v="1066" actId="20577"/>
          <ac:spMkLst>
            <pc:docMk/>
            <pc:sldMk cId="1851257587" sldId="298"/>
            <ac:spMk id="285" creationId="{00000000-0000-0000-0000-000000000000}"/>
          </ac:spMkLst>
        </pc:spChg>
      </pc:sldChg>
      <pc:sldChg chg="modSp">
        <pc:chgData name="Tony Rodriguez" userId="a4902846765aa711" providerId="Windows Live" clId="Web-{F7E65408-8ECF-A0E6-8331-0F7AE9E43214}" dt="2025-11-12T19:26:05.118" v="1574" actId="20577"/>
        <pc:sldMkLst>
          <pc:docMk/>
          <pc:sldMk cId="1732108364" sldId="300"/>
        </pc:sldMkLst>
        <pc:spChg chg="mod">
          <ac:chgData name="Tony Rodriguez" userId="a4902846765aa711" providerId="Windows Live" clId="Web-{F7E65408-8ECF-A0E6-8331-0F7AE9E43214}" dt="2025-11-12T19:26:05.118" v="1574" actId="20577"/>
          <ac:spMkLst>
            <pc:docMk/>
            <pc:sldMk cId="1732108364" sldId="300"/>
            <ac:spMk id="285" creationId="{0D95120D-321B-6FCA-191E-922203266BB0}"/>
          </ac:spMkLst>
        </pc:spChg>
      </pc:sldChg>
      <pc:sldChg chg="modSp">
        <pc:chgData name="Tony Rodriguez" userId="a4902846765aa711" providerId="Windows Live" clId="Web-{F7E65408-8ECF-A0E6-8331-0F7AE9E43214}" dt="2025-11-12T19:20:54.534" v="1541" actId="20577"/>
        <pc:sldMkLst>
          <pc:docMk/>
          <pc:sldMk cId="3279673585" sldId="301"/>
        </pc:sldMkLst>
        <pc:spChg chg="mod">
          <ac:chgData name="Tony Rodriguez" userId="a4902846765aa711" providerId="Windows Live" clId="Web-{F7E65408-8ECF-A0E6-8331-0F7AE9E43214}" dt="2025-11-12T19:20:54.534" v="1541" actId="20577"/>
          <ac:spMkLst>
            <pc:docMk/>
            <pc:sldMk cId="3279673585" sldId="301"/>
            <ac:spMk id="285" creationId="{E4CA7337-1B54-D43F-50A4-D60A83BB94A6}"/>
          </ac:spMkLst>
        </pc:spChg>
      </pc:sldChg>
    </pc:docChg>
  </pc:docChgLst>
  <pc:docChgLst>
    <pc:chgData name="Tony Rodriguez" userId="a4902846765aa711" providerId="Windows Live" clId="Web-{FF8E8A92-B2B4-CBDC-E14F-4AB154CB89BA}"/>
    <pc:docChg chg="modSld">
      <pc:chgData name="Tony Rodriguez" userId="a4902846765aa711" providerId="Windows Live" clId="Web-{FF8E8A92-B2B4-CBDC-E14F-4AB154CB89BA}" dt="2025-11-12T01:44:32.054" v="1468"/>
      <pc:docMkLst>
        <pc:docMk/>
      </pc:docMkLst>
      <pc:sldChg chg="modSp modNotes">
        <pc:chgData name="Tony Rodriguez" userId="a4902846765aa711" providerId="Windows Live" clId="Web-{FF8E8A92-B2B4-CBDC-E14F-4AB154CB89BA}" dt="2025-11-11T23:13:21.034" v="392"/>
        <pc:sldMkLst>
          <pc:docMk/>
          <pc:sldMk cId="0" sldId="257"/>
        </pc:sldMkLst>
        <pc:spChg chg="mod">
          <ac:chgData name="Tony Rodriguez" userId="a4902846765aa711" providerId="Windows Live" clId="Web-{FF8E8A92-B2B4-CBDC-E14F-4AB154CB89BA}" dt="2025-11-11T22:30:51.107" v="360" actId="20577"/>
          <ac:spMkLst>
            <pc:docMk/>
            <pc:sldMk cId="0" sldId="257"/>
            <ac:spMk id="2" creationId="{31B5A2C2-E98A-489E-B3E1-10A27E9A34D1}"/>
          </ac:spMkLst>
        </pc:spChg>
      </pc:sldChg>
      <pc:sldChg chg="modNotes">
        <pc:chgData name="Tony Rodriguez" userId="a4902846765aa711" providerId="Windows Live" clId="Web-{FF8E8A92-B2B4-CBDC-E14F-4AB154CB89BA}" dt="2025-11-11T23:23:44.554" v="634"/>
        <pc:sldMkLst>
          <pc:docMk/>
          <pc:sldMk cId="0" sldId="261"/>
        </pc:sldMkLst>
      </pc:sldChg>
      <pc:sldChg chg="modNotes">
        <pc:chgData name="Tony Rodriguez" userId="a4902846765aa711" providerId="Windows Live" clId="Web-{FF8E8A92-B2B4-CBDC-E14F-4AB154CB89BA}" dt="2025-11-12T01:44:32.054" v="1468"/>
        <pc:sldMkLst>
          <pc:docMk/>
          <pc:sldMk cId="1987608003" sldId="296"/>
        </pc:sldMkLst>
      </pc:sldChg>
      <pc:sldChg chg="modSp">
        <pc:chgData name="Tony Rodriguez" userId="a4902846765aa711" providerId="Windows Live" clId="Web-{FF8E8A92-B2B4-CBDC-E14F-4AB154CB89BA}" dt="2025-11-11T22:18:27.775" v="42" actId="20577"/>
        <pc:sldMkLst>
          <pc:docMk/>
          <pc:sldMk cId="3030960266" sldId="297"/>
        </pc:sldMkLst>
        <pc:spChg chg="mod">
          <ac:chgData name="Tony Rodriguez" userId="a4902846765aa711" providerId="Windows Live" clId="Web-{FF8E8A92-B2B4-CBDC-E14F-4AB154CB89BA}" dt="2025-11-11T22:18:27.775" v="42" actId="20577"/>
          <ac:spMkLst>
            <pc:docMk/>
            <pc:sldMk cId="3030960266" sldId="297"/>
            <ac:spMk id="6" creationId="{85E45C5B-DB1C-4F5C-AC2F-D3A1606D97AD}"/>
          </ac:spMkLst>
        </pc:spChg>
      </pc:sldChg>
    </pc:docChg>
  </pc:docChgLst>
  <pc:docChgLst>
    <pc:chgData name="Tony Rodriguez" userId="a4902846765aa711" providerId="Windows Live" clId="Web-{0EFC9029-93F7-4302-9B51-7A4538CF5407}"/>
    <pc:docChg chg="modSld">
      <pc:chgData name="Tony Rodriguez" userId="a4902846765aa711" providerId="Windows Live" clId="Web-{0EFC9029-93F7-4302-9B51-7A4538CF5407}" dt="2025-12-02T01:03:54.920" v="65"/>
      <pc:docMkLst>
        <pc:docMk/>
      </pc:docMkLst>
      <pc:sldChg chg="modNotes">
        <pc:chgData name="Tony Rodriguez" userId="a4902846765aa711" providerId="Windows Live" clId="Web-{0EFC9029-93F7-4302-9B51-7A4538CF5407}" dt="2025-12-02T01:02:47.217" v="58"/>
        <pc:sldMkLst>
          <pc:docMk/>
          <pc:sldMk cId="0" sldId="257"/>
        </pc:sldMkLst>
      </pc:sldChg>
      <pc:sldChg chg="modNotes">
        <pc:chgData name="Tony Rodriguez" userId="a4902846765aa711" providerId="Windows Live" clId="Web-{0EFC9029-93F7-4302-9B51-7A4538CF5407}" dt="2025-12-02T01:03:54.920" v="65"/>
        <pc:sldMkLst>
          <pc:docMk/>
          <pc:sldMk cId="3030960266" sldId="297"/>
        </pc:sldMkLst>
      </pc:sldChg>
    </pc:docChg>
  </pc:docChgLst>
  <pc:docChgLst>
    <pc:chgData name="Tony Rodriguez" userId="a4902846765aa711" providerId="Windows Live" clId="Web-{4F6792D0-3C4E-4919-848C-29FFC8EA34D6}"/>
    <pc:docChg chg="addSld delSld modSld sldOrd">
      <pc:chgData name="Tony Rodriguez" userId="a4902846765aa711" providerId="Windows Live" clId="Web-{4F6792D0-3C4E-4919-848C-29FFC8EA34D6}" dt="2025-11-11T01:54:18.755" v="1701" actId="20577"/>
      <pc:docMkLst>
        <pc:docMk/>
      </pc:docMkLst>
      <pc:sldChg chg="modSp">
        <pc:chgData name="Tony Rodriguez" userId="a4902846765aa711" providerId="Windows Live" clId="Web-{4F6792D0-3C4E-4919-848C-29FFC8EA34D6}" dt="2025-11-10T23:50:05.441" v="7" actId="20577"/>
        <pc:sldMkLst>
          <pc:docMk/>
          <pc:sldMk cId="0" sldId="257"/>
        </pc:sldMkLst>
        <pc:spChg chg="mod">
          <ac:chgData name="Tony Rodriguez" userId="a4902846765aa711" providerId="Windows Live" clId="Web-{4F6792D0-3C4E-4919-848C-29FFC8EA34D6}" dt="2025-11-10T23:50:05.441" v="7" actId="20577"/>
          <ac:spMkLst>
            <pc:docMk/>
            <pc:sldMk cId="0" sldId="257"/>
            <ac:spMk id="2" creationId="{31B5A2C2-E98A-489E-B3E1-10A27E9A34D1}"/>
          </ac:spMkLst>
        </pc:spChg>
      </pc:sldChg>
      <pc:sldChg chg="modSp">
        <pc:chgData name="Tony Rodriguez" userId="a4902846765aa711" providerId="Windows Live" clId="Web-{4F6792D0-3C4E-4919-848C-29FFC8EA34D6}" dt="2025-11-11T01:52:41.798" v="1681" actId="20577"/>
        <pc:sldMkLst>
          <pc:docMk/>
          <pc:sldMk cId="0" sldId="261"/>
        </pc:sldMkLst>
        <pc:spChg chg="mod">
          <ac:chgData name="Tony Rodriguez" userId="a4902846765aa711" providerId="Windows Live" clId="Web-{4F6792D0-3C4E-4919-848C-29FFC8EA34D6}" dt="2025-11-11T01:52:41.798" v="1681" actId="20577"/>
          <ac:spMkLst>
            <pc:docMk/>
            <pc:sldMk cId="0" sldId="261"/>
            <ac:spMk id="285" creationId="{00000000-0000-0000-0000-000000000000}"/>
          </ac:spMkLst>
        </pc:spChg>
      </pc:sldChg>
      <pc:sldChg chg="modSp">
        <pc:chgData name="Tony Rodriguez" userId="a4902846765aa711" providerId="Windows Live" clId="Web-{4F6792D0-3C4E-4919-848C-29FFC8EA34D6}" dt="2025-11-11T00:46:15.066" v="352" actId="20577"/>
        <pc:sldMkLst>
          <pc:docMk/>
          <pc:sldMk cId="0" sldId="277"/>
        </pc:sldMkLst>
        <pc:spChg chg="mod">
          <ac:chgData name="Tony Rodriguez" userId="a4902846765aa711" providerId="Windows Live" clId="Web-{4F6792D0-3C4E-4919-848C-29FFC8EA34D6}" dt="2025-11-11T00:46:15.066" v="352" actId="20577"/>
          <ac:spMkLst>
            <pc:docMk/>
            <pc:sldMk cId="0" sldId="277"/>
            <ac:spMk id="8" creationId="{85DC0FA4-1292-4285-9CFE-6CE7A5EEDF89}"/>
          </ac:spMkLst>
        </pc:spChg>
        <pc:spChg chg="mod">
          <ac:chgData name="Tony Rodriguez" userId="a4902846765aa711" providerId="Windows Live" clId="Web-{4F6792D0-3C4E-4919-848C-29FFC8EA34D6}" dt="2025-11-11T00:43:46.827" v="307" actId="14100"/>
          <ac:spMkLst>
            <pc:docMk/>
            <pc:sldMk cId="0" sldId="277"/>
            <ac:spMk id="423" creationId="{00000000-0000-0000-0000-000000000000}"/>
          </ac:spMkLst>
        </pc:spChg>
        <pc:spChg chg="mod">
          <ac:chgData name="Tony Rodriguez" userId="a4902846765aa711" providerId="Windows Live" clId="Web-{4F6792D0-3C4E-4919-848C-29FFC8EA34D6}" dt="2025-11-11T00:43:25.954" v="305" actId="14100"/>
          <ac:spMkLst>
            <pc:docMk/>
            <pc:sldMk cId="0" sldId="277"/>
            <ac:spMk id="424" creationId="{00000000-0000-0000-0000-000000000000}"/>
          </ac:spMkLst>
        </pc:spChg>
      </pc:sldChg>
      <pc:sldChg chg="modSp ord">
        <pc:chgData name="Tony Rodriguez" userId="a4902846765aa711" providerId="Windows Live" clId="Web-{4F6792D0-3C4E-4919-848C-29FFC8EA34D6}" dt="2025-11-11T01:29:14.176" v="1572"/>
        <pc:sldMkLst>
          <pc:docMk/>
          <pc:sldMk cId="0" sldId="295"/>
        </pc:sldMkLst>
        <pc:spChg chg="mod">
          <ac:chgData name="Tony Rodriguez" userId="a4902846765aa711" providerId="Windows Live" clId="Web-{4F6792D0-3C4E-4919-848C-29FFC8EA34D6}" dt="2025-11-11T00:50:55.930" v="397" actId="20577"/>
          <ac:spMkLst>
            <pc:docMk/>
            <pc:sldMk cId="0" sldId="295"/>
            <ac:spMk id="574" creationId="{00000000-0000-0000-0000-000000000000}"/>
          </ac:spMkLst>
        </pc:spChg>
      </pc:sldChg>
      <pc:sldChg chg="modSp">
        <pc:chgData name="Tony Rodriguez" userId="a4902846765aa711" providerId="Windows Live" clId="Web-{4F6792D0-3C4E-4919-848C-29FFC8EA34D6}" dt="2025-11-11T01:54:18.755" v="1701" actId="20577"/>
        <pc:sldMkLst>
          <pc:docMk/>
          <pc:sldMk cId="1987608003" sldId="296"/>
        </pc:sldMkLst>
        <pc:spChg chg="mod">
          <ac:chgData name="Tony Rodriguez" userId="a4902846765aa711" providerId="Windows Live" clId="Web-{4F6792D0-3C4E-4919-848C-29FFC8EA34D6}" dt="2025-11-11T01:54:18.755" v="1701" actId="20577"/>
          <ac:spMkLst>
            <pc:docMk/>
            <pc:sldMk cId="1987608003" sldId="296"/>
            <ac:spMk id="285" creationId="{00000000-0000-0000-0000-000000000000}"/>
          </ac:spMkLst>
        </pc:spChg>
      </pc:sldChg>
      <pc:sldChg chg="modSp">
        <pc:chgData name="Tony Rodriguez" userId="a4902846765aa711" providerId="Windows Live" clId="Web-{4F6792D0-3C4E-4919-848C-29FFC8EA34D6}" dt="2025-11-11T00:08:32.692" v="182" actId="14100"/>
        <pc:sldMkLst>
          <pc:docMk/>
          <pc:sldMk cId="3030960266" sldId="297"/>
        </pc:sldMkLst>
        <pc:spChg chg="mod">
          <ac:chgData name="Tony Rodriguez" userId="a4902846765aa711" providerId="Windows Live" clId="Web-{4F6792D0-3C4E-4919-848C-29FFC8EA34D6}" dt="2025-11-11T00:03:37.953" v="174" actId="20577"/>
          <ac:spMkLst>
            <pc:docMk/>
            <pc:sldMk cId="3030960266" sldId="297"/>
            <ac:spMk id="6" creationId="{85E45C5B-DB1C-4F5C-AC2F-D3A1606D97AD}"/>
          </ac:spMkLst>
        </pc:spChg>
        <pc:spChg chg="mod">
          <ac:chgData name="Tony Rodriguez" userId="a4902846765aa711" providerId="Windows Live" clId="Web-{4F6792D0-3C4E-4919-848C-29FFC8EA34D6}" dt="2025-11-11T00:08:32.692" v="182" actId="14100"/>
          <ac:spMkLst>
            <pc:docMk/>
            <pc:sldMk cId="3030960266" sldId="297"/>
            <ac:spMk id="284" creationId="{00000000-0000-0000-0000-000000000000}"/>
          </ac:spMkLst>
        </pc:spChg>
      </pc:sldChg>
      <pc:sldChg chg="modSp">
        <pc:chgData name="Tony Rodriguez" userId="a4902846765aa711" providerId="Windows Live" clId="Web-{4F6792D0-3C4E-4919-848C-29FFC8EA34D6}" dt="2025-11-11T00:40:10.287" v="303" actId="14100"/>
        <pc:sldMkLst>
          <pc:docMk/>
          <pc:sldMk cId="1851257587" sldId="298"/>
        </pc:sldMkLst>
        <pc:spChg chg="mod">
          <ac:chgData name="Tony Rodriguez" userId="a4902846765aa711" providerId="Windows Live" clId="Web-{4F6792D0-3C4E-4919-848C-29FFC8EA34D6}" dt="2025-11-11T00:33:30.686" v="224" actId="14100"/>
          <ac:spMkLst>
            <pc:docMk/>
            <pc:sldMk cId="1851257587" sldId="298"/>
            <ac:spMk id="283" creationId="{00000000-0000-0000-0000-000000000000}"/>
          </ac:spMkLst>
        </pc:spChg>
        <pc:spChg chg="mod">
          <ac:chgData name="Tony Rodriguez" userId="a4902846765aa711" providerId="Windows Live" clId="Web-{4F6792D0-3C4E-4919-848C-29FFC8EA34D6}" dt="2025-11-11T00:33:23.936" v="223" actId="20577"/>
          <ac:spMkLst>
            <pc:docMk/>
            <pc:sldMk cId="1851257587" sldId="298"/>
            <ac:spMk id="284" creationId="{00000000-0000-0000-0000-000000000000}"/>
          </ac:spMkLst>
        </pc:spChg>
        <pc:spChg chg="mod">
          <ac:chgData name="Tony Rodriguez" userId="a4902846765aa711" providerId="Windows Live" clId="Web-{4F6792D0-3C4E-4919-848C-29FFC8EA34D6}" dt="2025-11-11T00:40:10.287" v="303" actId="14100"/>
          <ac:spMkLst>
            <pc:docMk/>
            <pc:sldMk cId="1851257587" sldId="298"/>
            <ac:spMk id="285" creationId="{00000000-0000-0000-0000-000000000000}"/>
          </ac:spMkLst>
        </pc:spChg>
      </pc:sldChg>
      <pc:sldChg chg="modSp add replId">
        <pc:chgData name="Tony Rodriguez" userId="a4902846765aa711" providerId="Windows Live" clId="Web-{4F6792D0-3C4E-4919-848C-29FFC8EA34D6}" dt="2025-11-11T01:30:52.064" v="1630" actId="20577"/>
        <pc:sldMkLst>
          <pc:docMk/>
          <pc:sldMk cId="3909666958" sldId="299"/>
        </pc:sldMkLst>
        <pc:spChg chg="mod">
          <ac:chgData name="Tony Rodriguez" userId="a4902846765aa711" providerId="Windows Live" clId="Web-{4F6792D0-3C4E-4919-848C-29FFC8EA34D6}" dt="2025-11-11T00:54:36.214" v="427" actId="20577"/>
          <ac:spMkLst>
            <pc:docMk/>
            <pc:sldMk cId="3909666958" sldId="299"/>
            <ac:spMk id="283" creationId="{F75FF5D5-664D-0C8F-37DE-3894B7483E6E}"/>
          </ac:spMkLst>
        </pc:spChg>
        <pc:spChg chg="mod">
          <ac:chgData name="Tony Rodriguez" userId="a4902846765aa711" providerId="Windows Live" clId="Web-{4F6792D0-3C4E-4919-848C-29FFC8EA34D6}" dt="2025-11-11T01:30:52.064" v="1630" actId="20577"/>
          <ac:spMkLst>
            <pc:docMk/>
            <pc:sldMk cId="3909666958" sldId="299"/>
            <ac:spMk id="285" creationId="{8B9014D6-E1AB-B29C-D713-EBA8C91642AC}"/>
          </ac:spMkLst>
        </pc:spChg>
      </pc:sldChg>
      <pc:sldChg chg="modSp add replId">
        <pc:chgData name="Tony Rodriguez" userId="a4902846765aa711" providerId="Windows Live" clId="Web-{4F6792D0-3C4E-4919-848C-29FFC8EA34D6}" dt="2025-11-11T01:28:02.644" v="1571" actId="20577"/>
        <pc:sldMkLst>
          <pc:docMk/>
          <pc:sldMk cId="1732108364" sldId="300"/>
        </pc:sldMkLst>
        <pc:spChg chg="mod">
          <ac:chgData name="Tony Rodriguez" userId="a4902846765aa711" providerId="Windows Live" clId="Web-{4F6792D0-3C4E-4919-848C-29FFC8EA34D6}" dt="2025-11-11T01:28:02.644" v="1571" actId="20577"/>
          <ac:spMkLst>
            <pc:docMk/>
            <pc:sldMk cId="1732108364" sldId="300"/>
            <ac:spMk id="285" creationId="{0D95120D-321B-6FCA-191E-922203266BB0}"/>
          </ac:spMkLst>
        </pc:spChg>
      </pc:sldChg>
      <pc:sldChg chg="modSp add replId">
        <pc:chgData name="Tony Rodriguez" userId="a4902846765aa711" providerId="Windows Live" clId="Web-{4F6792D0-3C4E-4919-848C-29FFC8EA34D6}" dt="2025-11-11T01:25:31.264" v="1549" actId="20577"/>
        <pc:sldMkLst>
          <pc:docMk/>
          <pc:sldMk cId="3279673585" sldId="301"/>
        </pc:sldMkLst>
        <pc:spChg chg="mod">
          <ac:chgData name="Tony Rodriguez" userId="a4902846765aa711" providerId="Windows Live" clId="Web-{4F6792D0-3C4E-4919-848C-29FFC8EA34D6}" dt="2025-11-11T01:25:31.264" v="1549" actId="20577"/>
          <ac:spMkLst>
            <pc:docMk/>
            <pc:sldMk cId="3279673585" sldId="301"/>
            <ac:spMk id="285" creationId="{E4CA7337-1B54-D43F-50A4-D60A83BB94A6}"/>
          </ac:spMkLst>
        </pc:spChg>
      </pc:sldChg>
    </pc:docChg>
  </pc:docChgLst>
  <pc:docChgLst>
    <pc:chgData name="Tony Rodriguez" userId="a4902846765aa711" providerId="Windows Live" clId="Web-{CC0D73BC-BE50-5979-AAD0-3C45590D7FE8}"/>
    <pc:docChg chg="modSld">
      <pc:chgData name="Tony Rodriguez" userId="a4902846765aa711" providerId="Windows Live" clId="Web-{CC0D73BC-BE50-5979-AAD0-3C45590D7FE8}" dt="2025-11-11T16:05:48.955" v="157" actId="20577"/>
      <pc:docMkLst>
        <pc:docMk/>
      </pc:docMkLst>
      <pc:sldChg chg="modSp">
        <pc:chgData name="Tony Rodriguez" userId="a4902846765aa711" providerId="Windows Live" clId="Web-{CC0D73BC-BE50-5979-AAD0-3C45590D7FE8}" dt="2025-11-11T16:01:55.857" v="65" actId="20577"/>
        <pc:sldMkLst>
          <pc:docMk/>
          <pc:sldMk cId="0" sldId="295"/>
        </pc:sldMkLst>
        <pc:spChg chg="mod">
          <ac:chgData name="Tony Rodriguez" userId="a4902846765aa711" providerId="Windows Live" clId="Web-{CC0D73BC-BE50-5979-AAD0-3C45590D7FE8}" dt="2025-11-11T15:57:56.590" v="3" actId="14100"/>
          <ac:spMkLst>
            <pc:docMk/>
            <pc:sldMk cId="0" sldId="295"/>
            <ac:spMk id="568" creationId="{00000000-0000-0000-0000-000000000000}"/>
          </ac:spMkLst>
        </pc:spChg>
        <pc:spChg chg="mod">
          <ac:chgData name="Tony Rodriguez" userId="a4902846765aa711" providerId="Windows Live" clId="Web-{CC0D73BC-BE50-5979-AAD0-3C45590D7FE8}" dt="2025-11-11T15:58:07.309" v="5" actId="14100"/>
          <ac:spMkLst>
            <pc:docMk/>
            <pc:sldMk cId="0" sldId="295"/>
            <ac:spMk id="573" creationId="{00000000-0000-0000-0000-000000000000}"/>
          </ac:spMkLst>
        </pc:spChg>
        <pc:spChg chg="mod">
          <ac:chgData name="Tony Rodriguez" userId="a4902846765aa711" providerId="Windows Live" clId="Web-{CC0D73BC-BE50-5979-AAD0-3C45590D7FE8}" dt="2025-11-11T16:01:55.857" v="65" actId="20577"/>
          <ac:spMkLst>
            <pc:docMk/>
            <pc:sldMk cId="0" sldId="295"/>
            <ac:spMk id="574" creationId="{00000000-0000-0000-0000-000000000000}"/>
          </ac:spMkLst>
        </pc:spChg>
      </pc:sldChg>
      <pc:sldChg chg="modSp">
        <pc:chgData name="Tony Rodriguez" userId="a4902846765aa711" providerId="Windows Live" clId="Web-{CC0D73BC-BE50-5979-AAD0-3C45590D7FE8}" dt="2025-11-11T16:05:48.955" v="157" actId="20577"/>
        <pc:sldMkLst>
          <pc:docMk/>
          <pc:sldMk cId="3030960266" sldId="297"/>
        </pc:sldMkLst>
        <pc:spChg chg="mod">
          <ac:chgData name="Tony Rodriguez" userId="a4902846765aa711" providerId="Windows Live" clId="Web-{CC0D73BC-BE50-5979-AAD0-3C45590D7FE8}" dt="2025-11-11T16:05:48.955" v="157" actId="20577"/>
          <ac:spMkLst>
            <pc:docMk/>
            <pc:sldMk cId="3030960266" sldId="297"/>
            <ac:spMk id="6" creationId="{85E45C5B-DB1C-4F5C-AC2F-D3A1606D97AD}"/>
          </ac:spMkLst>
        </pc:spChg>
      </pc:sldChg>
    </pc:docChg>
  </pc:docChgLst>
  <pc:docChgLst>
    <pc:chgData name="Tony Rodriguez" userId="a4902846765aa711" providerId="Windows Live" clId="Web-{935D5FE1-3BE6-F891-3781-84A76C31E75B}"/>
    <pc:docChg chg="modSld">
      <pc:chgData name="Tony Rodriguez" userId="a4902846765aa711" providerId="Windows Live" clId="Web-{935D5FE1-3BE6-F891-3781-84A76C31E75B}" dt="2025-11-10T23:39:28.583" v="256" actId="20577"/>
      <pc:docMkLst>
        <pc:docMk/>
      </pc:docMkLst>
      <pc:sldChg chg="delSp modSp">
        <pc:chgData name="Tony Rodriguez" userId="a4902846765aa711" providerId="Windows Live" clId="Web-{935D5FE1-3BE6-F891-3781-84A76C31E75B}" dt="2025-11-10T23:02:20.513" v="41" actId="20577"/>
        <pc:sldMkLst>
          <pc:docMk/>
          <pc:sldMk cId="0" sldId="257"/>
        </pc:sldMkLst>
        <pc:spChg chg="mod">
          <ac:chgData name="Tony Rodriguez" userId="a4902846765aa711" providerId="Windows Live" clId="Web-{935D5FE1-3BE6-F891-3781-84A76C31E75B}" dt="2025-11-10T23:00:15.651" v="24" actId="20577"/>
          <ac:spMkLst>
            <pc:docMk/>
            <pc:sldMk cId="0" sldId="257"/>
            <ac:spMk id="2" creationId="{31B5A2C2-E98A-489E-B3E1-10A27E9A34D1}"/>
          </ac:spMkLst>
        </pc:spChg>
        <pc:spChg chg="mod">
          <ac:chgData name="Tony Rodriguez" userId="a4902846765aa711" providerId="Windows Live" clId="Web-{935D5FE1-3BE6-F891-3781-84A76C31E75B}" dt="2025-11-10T23:02:20.513" v="41" actId="20577"/>
          <ac:spMkLst>
            <pc:docMk/>
            <pc:sldMk cId="0" sldId="257"/>
            <ac:spMk id="254" creationId="{00000000-0000-0000-0000-000000000000}"/>
          </ac:spMkLst>
        </pc:spChg>
      </pc:sldChg>
      <pc:sldChg chg="modSp">
        <pc:chgData name="Tony Rodriguez" userId="a4902846765aa711" providerId="Windows Live" clId="Web-{935D5FE1-3BE6-F891-3781-84A76C31E75B}" dt="2025-11-10T23:05:22.970" v="92" actId="14100"/>
        <pc:sldMkLst>
          <pc:docMk/>
          <pc:sldMk cId="0" sldId="261"/>
        </pc:sldMkLst>
        <pc:spChg chg="mod">
          <ac:chgData name="Tony Rodriguez" userId="a4902846765aa711" providerId="Windows Live" clId="Web-{935D5FE1-3BE6-F891-3781-84A76C31E75B}" dt="2025-11-10T23:05:22.970" v="92" actId="14100"/>
          <ac:spMkLst>
            <pc:docMk/>
            <pc:sldMk cId="0" sldId="261"/>
            <ac:spMk id="285" creationId="{00000000-0000-0000-0000-000000000000}"/>
          </ac:spMkLst>
        </pc:spChg>
      </pc:sldChg>
      <pc:sldChg chg="modSp">
        <pc:chgData name="Tony Rodriguez" userId="a4902846765aa711" providerId="Windows Live" clId="Web-{935D5FE1-3BE6-F891-3781-84A76C31E75B}" dt="2025-11-10T23:12:39.557" v="105" actId="14100"/>
        <pc:sldMkLst>
          <pc:docMk/>
          <pc:sldMk cId="1987608003" sldId="296"/>
        </pc:sldMkLst>
        <pc:spChg chg="mod">
          <ac:chgData name="Tony Rodriguez" userId="a4902846765aa711" providerId="Windows Live" clId="Web-{935D5FE1-3BE6-F891-3781-84A76C31E75B}" dt="2025-11-10T23:12:39.557" v="105" actId="14100"/>
          <ac:spMkLst>
            <pc:docMk/>
            <pc:sldMk cId="1987608003" sldId="296"/>
            <ac:spMk id="285" creationId="{00000000-0000-0000-0000-000000000000}"/>
          </ac:spMkLst>
        </pc:spChg>
      </pc:sldChg>
      <pc:sldChg chg="modSp">
        <pc:chgData name="Tony Rodriguez" userId="a4902846765aa711" providerId="Windows Live" clId="Web-{935D5FE1-3BE6-F891-3781-84A76C31E75B}" dt="2025-11-10T23:37:24.411" v="226" actId="20577"/>
        <pc:sldMkLst>
          <pc:docMk/>
          <pc:sldMk cId="3030960266" sldId="297"/>
        </pc:sldMkLst>
        <pc:spChg chg="mod">
          <ac:chgData name="Tony Rodriguez" userId="a4902846765aa711" providerId="Windows Live" clId="Web-{935D5FE1-3BE6-F891-3781-84A76C31E75B}" dt="2025-11-10T23:37:24.411" v="226" actId="20577"/>
          <ac:spMkLst>
            <pc:docMk/>
            <pc:sldMk cId="3030960266" sldId="297"/>
            <ac:spMk id="6" creationId="{85E45C5B-DB1C-4F5C-AC2F-D3A1606D97AD}"/>
          </ac:spMkLst>
        </pc:spChg>
      </pc:sldChg>
      <pc:sldChg chg="modSp">
        <pc:chgData name="Tony Rodriguez" userId="a4902846765aa711" providerId="Windows Live" clId="Web-{935D5FE1-3BE6-F891-3781-84A76C31E75B}" dt="2025-11-10T23:39:28.583" v="256" actId="20577"/>
        <pc:sldMkLst>
          <pc:docMk/>
          <pc:sldMk cId="1851257587" sldId="298"/>
        </pc:sldMkLst>
        <pc:spChg chg="mod">
          <ac:chgData name="Tony Rodriguez" userId="a4902846765aa711" providerId="Windows Live" clId="Web-{935D5FE1-3BE6-F891-3781-84A76C31E75B}" dt="2025-11-10T23:39:28.583" v="256" actId="20577"/>
          <ac:spMkLst>
            <pc:docMk/>
            <pc:sldMk cId="1851257587" sldId="298"/>
            <ac:spMk id="285" creationId="{00000000-0000-0000-0000-000000000000}"/>
          </ac:spMkLst>
        </pc:spChg>
      </pc:sldChg>
    </pc:docChg>
  </pc:docChgLst>
  <pc:docChgLst>
    <pc:chgData name="Tony Rodriguez" userId="a4902846765aa711" providerId="Windows Live" clId="Web-{056CFB81-CAA7-A03E-89CF-0C0EEED0792F}"/>
    <pc:docChg chg="modSld">
      <pc:chgData name="Tony Rodriguez" userId="a4902846765aa711" providerId="Windows Live" clId="Web-{056CFB81-CAA7-A03E-89CF-0C0EEED0792F}" dt="2025-11-17T17:52:51.034" v="281" actId="20577"/>
      <pc:docMkLst>
        <pc:docMk/>
      </pc:docMkLst>
      <pc:sldChg chg="modSp">
        <pc:chgData name="Tony Rodriguez" userId="a4902846765aa711" providerId="Windows Live" clId="Web-{056CFB81-CAA7-A03E-89CF-0C0EEED0792F}" dt="2025-11-17T17:52:51.034" v="281" actId="20577"/>
        <pc:sldMkLst>
          <pc:docMk/>
          <pc:sldMk cId="0" sldId="257"/>
        </pc:sldMkLst>
        <pc:spChg chg="mod">
          <ac:chgData name="Tony Rodriguez" userId="a4902846765aa711" providerId="Windows Live" clId="Web-{056CFB81-CAA7-A03E-89CF-0C0EEED0792F}" dt="2025-11-17T17:52:51.034" v="281" actId="20577"/>
          <ac:spMkLst>
            <pc:docMk/>
            <pc:sldMk cId="0" sldId="257"/>
            <ac:spMk id="254" creationId="{00000000-0000-0000-0000-000000000000}"/>
          </ac:spMkLst>
        </pc:spChg>
      </pc:sldChg>
      <pc:sldChg chg="modNotes">
        <pc:chgData name="Tony Rodriguez" userId="a4902846765aa711" providerId="Windows Live" clId="Web-{056CFB81-CAA7-A03E-89CF-0C0EEED0792F}" dt="2025-11-17T17:46:57.801" v="63"/>
        <pc:sldMkLst>
          <pc:docMk/>
          <pc:sldMk cId="0" sldId="277"/>
        </pc:sldMkLst>
      </pc:sldChg>
      <pc:sldChg chg="modNotes">
        <pc:chgData name="Tony Rodriguez" userId="a4902846765aa711" providerId="Windows Live" clId="Web-{056CFB81-CAA7-A03E-89CF-0C0EEED0792F}" dt="2025-11-17T17:52:27.831" v="280"/>
        <pc:sldMkLst>
          <pc:docMk/>
          <pc:sldMk cId="0" sldId="295"/>
        </pc:sldMkLst>
      </pc:sldChg>
      <pc:sldChg chg="modNotes">
        <pc:chgData name="Tony Rodriguez" userId="a4902846765aa711" providerId="Windows Live" clId="Web-{056CFB81-CAA7-A03E-89CF-0C0EEED0792F}" dt="2025-11-17T17:45:07.145" v="14"/>
        <pc:sldMkLst>
          <pc:docMk/>
          <pc:sldMk cId="1987608003" sldId="296"/>
        </pc:sldMkLst>
      </pc:sldChg>
      <pc:sldChg chg="modNotes">
        <pc:chgData name="Tony Rodriguez" userId="a4902846765aa711" providerId="Windows Live" clId="Web-{056CFB81-CAA7-A03E-89CF-0C0EEED0792F}" dt="2025-11-17T17:46:34.426" v="52"/>
        <pc:sldMkLst>
          <pc:docMk/>
          <pc:sldMk cId="1851257587" sldId="298"/>
        </pc:sldMkLst>
      </pc:sldChg>
      <pc:sldChg chg="modNotes">
        <pc:chgData name="Tony Rodriguez" userId="a4902846765aa711" providerId="Windows Live" clId="Web-{056CFB81-CAA7-A03E-89CF-0C0EEED0792F}" dt="2025-11-17T17:48:54.192" v="120"/>
        <pc:sldMkLst>
          <pc:docMk/>
          <pc:sldMk cId="3909666958" sldId="299"/>
        </pc:sldMkLst>
      </pc:sldChg>
      <pc:sldChg chg="modNotes">
        <pc:chgData name="Tony Rodriguez" userId="a4902846765aa711" providerId="Windows Live" clId="Web-{056CFB81-CAA7-A03E-89CF-0C0EEED0792F}" dt="2025-11-17T17:50:36.114" v="194"/>
        <pc:sldMkLst>
          <pc:docMk/>
          <pc:sldMk cId="1732108364" sldId="300"/>
        </pc:sldMkLst>
      </pc:sldChg>
      <pc:sldChg chg="modNotes">
        <pc:chgData name="Tony Rodriguez" userId="a4902846765aa711" providerId="Windows Live" clId="Web-{056CFB81-CAA7-A03E-89CF-0C0EEED0792F}" dt="2025-11-17T17:51:54.722" v="256"/>
        <pc:sldMkLst>
          <pc:docMk/>
          <pc:sldMk cId="3279673585" sldId="301"/>
        </pc:sldMkLst>
      </pc:sldChg>
    </pc:docChg>
  </pc:docChgLst>
  <pc:docChgLst>
    <pc:chgData name="Tony Rodriguez" userId="a4902846765aa711" providerId="Windows Live" clId="Web-{F95CCA36-E9EF-C5EB-ADC9-71342BBD368D}"/>
    <pc:docChg chg="addSld delSld modSld sldOrd addSection delSection modSection">
      <pc:chgData name="Tony Rodriguez" userId="a4902846765aa711" providerId="Windows Live" clId="Web-{F95CCA36-E9EF-C5EB-ADC9-71342BBD368D}" dt="2025-12-02T00:31:26.195" v="577"/>
      <pc:docMkLst>
        <pc:docMk/>
      </pc:docMkLst>
      <pc:sldChg chg="modNotes">
        <pc:chgData name="Tony Rodriguez" userId="a4902846765aa711" providerId="Windows Live" clId="Web-{F95CCA36-E9EF-C5EB-ADC9-71342BBD368D}" dt="2025-12-01T18:52:29.430" v="292"/>
        <pc:sldMkLst>
          <pc:docMk/>
          <pc:sldMk cId="0" sldId="257"/>
        </pc:sldMkLst>
      </pc:sldChg>
      <pc:sldChg chg="modNotes">
        <pc:chgData name="Tony Rodriguez" userId="a4902846765aa711" providerId="Windows Live" clId="Web-{F95CCA36-E9EF-C5EB-ADC9-71342BBD368D}" dt="2025-12-02T00:00:42.775" v="304"/>
        <pc:sldMkLst>
          <pc:docMk/>
          <pc:sldMk cId="0" sldId="261"/>
        </pc:sldMkLst>
      </pc:sldChg>
      <pc:sldChg chg="modSp modNotes">
        <pc:chgData name="Tony Rodriguez" userId="a4902846765aa711" providerId="Windows Live" clId="Web-{F95CCA36-E9EF-C5EB-ADC9-71342BBD368D}" dt="2025-12-02T00:07:25.025" v="400"/>
        <pc:sldMkLst>
          <pc:docMk/>
          <pc:sldMk cId="0" sldId="277"/>
        </pc:sldMkLst>
        <pc:spChg chg="mod">
          <ac:chgData name="Tony Rodriguez" userId="a4902846765aa711" providerId="Windows Live" clId="Web-{F95CCA36-E9EF-C5EB-ADC9-71342BBD368D}" dt="2025-12-02T00:06:47.322" v="377" actId="20577"/>
          <ac:spMkLst>
            <pc:docMk/>
            <pc:sldMk cId="0" sldId="277"/>
            <ac:spMk id="8" creationId="{85DC0FA4-1292-4285-9CFE-6CE7A5EEDF89}"/>
          </ac:spMkLst>
        </pc:spChg>
      </pc:sldChg>
      <pc:sldChg chg="modSp modNotes">
        <pc:chgData name="Tony Rodriguez" userId="a4902846765aa711" providerId="Windows Live" clId="Web-{F95CCA36-E9EF-C5EB-ADC9-71342BBD368D}" dt="2025-12-02T00:01:46.338" v="320"/>
        <pc:sldMkLst>
          <pc:docMk/>
          <pc:sldMk cId="1987608003" sldId="296"/>
        </pc:sldMkLst>
        <pc:spChg chg="mod">
          <ac:chgData name="Tony Rodriguez" userId="a4902846765aa711" providerId="Windows Live" clId="Web-{F95CCA36-E9EF-C5EB-ADC9-71342BBD368D}" dt="2025-12-02T00:01:07.932" v="308" actId="20577"/>
          <ac:spMkLst>
            <pc:docMk/>
            <pc:sldMk cId="1987608003" sldId="296"/>
            <ac:spMk id="283" creationId="{00000000-0000-0000-0000-000000000000}"/>
          </ac:spMkLst>
        </pc:spChg>
      </pc:sldChg>
      <pc:sldChg chg="modNotes">
        <pc:chgData name="Tony Rodriguez" userId="a4902846765aa711" providerId="Windows Live" clId="Web-{F95CCA36-E9EF-C5EB-ADC9-71342BBD368D}" dt="2025-12-02T00:03:37.806" v="329"/>
        <pc:sldMkLst>
          <pc:docMk/>
          <pc:sldMk cId="3030960266" sldId="297"/>
        </pc:sldMkLst>
      </pc:sldChg>
      <pc:sldChg chg="modSp modNotes">
        <pc:chgData name="Tony Rodriguez" userId="a4902846765aa711" providerId="Windows Live" clId="Web-{F95CCA36-E9EF-C5EB-ADC9-71342BBD368D}" dt="2025-12-02T00:05:41.884" v="352"/>
        <pc:sldMkLst>
          <pc:docMk/>
          <pc:sldMk cId="1851257587" sldId="298"/>
        </pc:sldMkLst>
        <pc:spChg chg="mod">
          <ac:chgData name="Tony Rodriguez" userId="a4902846765aa711" providerId="Windows Live" clId="Web-{F95CCA36-E9EF-C5EB-ADC9-71342BBD368D}" dt="2025-12-02T00:04:18.181" v="341" actId="14100"/>
          <ac:spMkLst>
            <pc:docMk/>
            <pc:sldMk cId="1851257587" sldId="298"/>
            <ac:spMk id="285" creationId="{00000000-0000-0000-0000-000000000000}"/>
          </ac:spMkLst>
        </pc:spChg>
      </pc:sldChg>
      <pc:sldChg chg="modNotes">
        <pc:chgData name="Tony Rodriguez" userId="a4902846765aa711" providerId="Windows Live" clId="Web-{F95CCA36-E9EF-C5EB-ADC9-71342BBD368D}" dt="2025-12-02T00:09:50.728" v="441"/>
        <pc:sldMkLst>
          <pc:docMk/>
          <pc:sldMk cId="3909666958" sldId="299"/>
        </pc:sldMkLst>
      </pc:sldChg>
      <pc:sldChg chg="modNotes">
        <pc:chgData name="Tony Rodriguez" userId="a4902846765aa711" providerId="Windows Live" clId="Web-{F95CCA36-E9EF-C5EB-ADC9-71342BBD368D}" dt="2025-12-02T00:13:11.197" v="476"/>
        <pc:sldMkLst>
          <pc:docMk/>
          <pc:sldMk cId="1732108364" sldId="300"/>
        </pc:sldMkLst>
      </pc:sldChg>
      <pc:sldChg chg="modNotes">
        <pc:chgData name="Tony Rodriguez" userId="a4902846765aa711" providerId="Windows Live" clId="Web-{F95CCA36-E9EF-C5EB-ADC9-71342BBD368D}" dt="2025-12-02T00:16:15.915" v="565"/>
        <pc:sldMkLst>
          <pc:docMk/>
          <pc:sldMk cId="3279673585" sldId="301"/>
        </pc:sldMkLst>
      </pc:sldChg>
      <pc:sldChg chg="addSp modSp new del ord">
        <pc:chgData name="Tony Rodriguez" userId="a4902846765aa711" providerId="Windows Live" clId="Web-{F95CCA36-E9EF-C5EB-ADC9-71342BBD368D}" dt="2025-12-02T00:31:26.195" v="577"/>
        <pc:sldMkLst>
          <pc:docMk/>
          <pc:sldMk cId="598082473" sldId="302"/>
        </pc:sldMkLst>
        <pc:spChg chg="add mod">
          <ac:chgData name="Tony Rodriguez" userId="a4902846765aa711" providerId="Windows Live" clId="Web-{F95CCA36-E9EF-C5EB-ADC9-71342BBD368D}" dt="2025-12-02T00:27:55.758" v="572" actId="14100"/>
          <ac:spMkLst>
            <pc:docMk/>
            <pc:sldMk cId="598082473" sldId="302"/>
            <ac:spMk id="3" creationId="{1BD97819-D39A-715E-BB0D-67953884C2A0}"/>
          </ac:spMkLst>
        </pc:spChg>
        <pc:spChg chg="add mod">
          <ac:chgData name="Tony Rodriguez" userId="a4902846765aa711" providerId="Windows Live" clId="Web-{F95CCA36-E9EF-C5EB-ADC9-71342BBD368D}" dt="2025-12-02T00:28:29.336" v="574"/>
          <ac:spMkLst>
            <pc:docMk/>
            <pc:sldMk cId="598082473" sldId="302"/>
            <ac:spMk id="4" creationId="{77B3134B-492F-076D-9387-82549039DE94}"/>
          </ac:spMkLst>
        </pc:spChg>
        <pc:spChg chg="add mod">
          <ac:chgData name="Tony Rodriguez" userId="a4902846765aa711" providerId="Windows Live" clId="Web-{F95CCA36-E9EF-C5EB-ADC9-71342BBD368D}" dt="2025-12-02T00:28:32.961" v="576"/>
          <ac:spMkLst>
            <pc:docMk/>
            <pc:sldMk cId="598082473" sldId="302"/>
            <ac:spMk id="5" creationId="{D62B2F40-67C3-1ABE-5084-6A7FA32A27C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Good evening fellow Tigers &amp; welcome to our 1st Class of 2029-1979 Mentoring Event</a:t>
            </a:r>
          </a:p>
          <a:p>
            <a:pPr marL="0" indent="0">
              <a:buNone/>
            </a:pPr>
            <a:endParaRPr lang="en-US"/>
          </a:p>
          <a:p>
            <a:pPr marL="0" indent="0">
              <a:buNone/>
            </a:pPr>
            <a:r>
              <a:rPr lang="en-US" dirty="0"/>
              <a:t>I am Tony Rodriguez and our class President, Prentis Hall is joining me as I share some ideas for utilizing LinkedIn and Princeton Career resources to help you develop, or enhance, your professional brand and network more effectively to achieve career goals.</a:t>
            </a:r>
          </a:p>
          <a:p>
            <a:pPr marL="0" indent="0">
              <a:buNone/>
            </a:pPr>
            <a:endParaRPr lang="en-US"/>
          </a:p>
          <a:p>
            <a:pPr marL="0" indent="0">
              <a:buNone/>
            </a:pPr>
            <a:r>
              <a:rPr lang="en-US" dirty="0"/>
              <a:t>This workshop is being recorded and will be shared with your class for future reference and follow up as needed.</a:t>
            </a:r>
          </a:p>
          <a:p>
            <a:pPr marL="0" indent="0">
              <a:buNone/>
            </a:pPr>
            <a:endParaRPr lang="en-US"/>
          </a:p>
          <a:p>
            <a:pPr marL="0" indent="0">
              <a:buNone/>
            </a:pPr>
            <a:r>
              <a:rPr lang="en-US" dirty="0"/>
              <a:t>The presentation includes several links to helpful career resources which you can activate in "presentation" mode.</a:t>
            </a:r>
          </a:p>
          <a:p>
            <a:pPr marL="0" indent="0">
              <a:buNone/>
            </a:pPr>
            <a:endParaRPr lang="en-US"/>
          </a:p>
          <a:p>
            <a:pPr marL="0" indent="0">
              <a:buNone/>
            </a:pPr>
            <a:r>
              <a:rPr lang="en-US" dirty="0"/>
              <a:t>Prentis and I have also shared our LinkedIn profiles in case you wish to connect with us and our emails appear on the last chart for those that wish to contact us directly.</a:t>
            </a:r>
          </a:p>
          <a:p>
            <a:pPr marL="0" indent="0">
              <a:buNone/>
            </a:pPr>
            <a:endParaRPr lang="en-US" dirty="0"/>
          </a:p>
          <a:p>
            <a:pPr marL="0" indent="0">
              <a:buNone/>
            </a:pPr>
            <a:r>
              <a:rPr lang="en-US" dirty="0"/>
              <a:t>My profile describes academic credentials &amp; professional career path, as well as volunteer activities, after retiring from Warner Bros Entertainment in 2010.</a:t>
            </a:r>
          </a:p>
          <a:p>
            <a:pPr marL="0" indent="0">
              <a:buNone/>
            </a:pPr>
            <a:r>
              <a:rPr lang="en-US" dirty="0"/>
              <a:t>My volunteer experience working with students EVOLVED from my Princeton activities conducting admission interviews and serving on the Alumni Board which brought me to campus 3x/year &amp; gave me exposure to student mentoring which was magnified when I expanded alumni volunteers (on campus) and via Zoom virtual meetings. In 2019, the Class of 1979 launched the </a:t>
            </a:r>
            <a:r>
              <a:rPr lang="en-US" dirty="0" err="1"/>
              <a:t>FLi</a:t>
            </a:r>
            <a:r>
              <a:rPr lang="en-US" dirty="0"/>
              <a:t> student/alumni remote mentoring program as its 40th reunion legacy project; this provided experienced mentors to work with our grandchild class of 2029 mentees.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f816ebcfa_0_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f816ebcfa_0_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a:t>Tap hotlink for career guides and use our emails to follow up.</a:t>
            </a:r>
          </a:p>
          <a:p>
            <a:pPr marL="0" indent="0">
              <a:buNone/>
            </a:pPr>
            <a:endParaRPr lang="en-US" dirty="0"/>
          </a:p>
          <a:p>
            <a:pPr marL="0" indent="0">
              <a:buNone/>
            </a:pPr>
            <a:r>
              <a:rPr lang="en-US" dirty="0"/>
              <a:t>Any QUESTIONS?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f8941f30f_0_1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f8941f30f_0_18: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This is our agenda which will focus on two primary objectives.</a:t>
            </a:r>
          </a:p>
          <a:p>
            <a:pPr marL="0" indent="0">
              <a:buNone/>
            </a:pPr>
            <a:endParaRPr lang="en-US"/>
          </a:p>
          <a:p>
            <a:pPr marL="0" indent="0">
              <a:buNone/>
            </a:pPr>
            <a:r>
              <a:rPr lang="en-US" dirty="0"/>
              <a:t>The first is to help you create a professional brand (aka "profile") for LinkedIn which you can then utilize to network more effectively using the search &amp; connection functionality of LinkedIn as well as </a:t>
            </a:r>
            <a:r>
              <a:rPr lang="en-US" dirty="0" err="1"/>
              <a:t>TigerNet</a:t>
            </a:r>
            <a:r>
              <a:rPr lang="en-US" dirty="0"/>
              <a:t> and other Princeton alumni resources we will discuss. </a:t>
            </a:r>
          </a:p>
          <a:p>
            <a:pPr marL="0" indent="0">
              <a:buNone/>
            </a:pPr>
            <a:endParaRPr lang="en-US"/>
          </a:p>
          <a:p>
            <a:pPr marL="0" indent="0">
              <a:buNone/>
            </a:pPr>
            <a:r>
              <a:rPr lang="en-US" dirty="0"/>
              <a:t>We will provide several live examples of fellow tigers profiles as well as resources to help you better leverage LinkedIn and the Career Development Office advisors and alumni connection websites (hotlinks included in a subsequent chart).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f8941f30f_0_1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f8941f30f_0_18: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A LinkedIn profile is your online professional brand which will be searched by hiring companies and shared by your network connections when making "warm" introductions to your desired contacts, so it needs to make you stand out as someone worth speaking with about relevant employment opportunities.  </a:t>
            </a:r>
          </a:p>
          <a:p>
            <a:pPr marL="0" indent="0">
              <a:buNone/>
            </a:pPr>
            <a:endParaRPr lang="en-US"/>
          </a:p>
          <a:p>
            <a:pPr marL="0" indent="0">
              <a:buNone/>
            </a:pPr>
            <a:r>
              <a:rPr lang="en-US" dirty="0"/>
              <a:t>Your profile summary ("ABOUT") clarifies what you are interested in doing professionally and learning from internships.  State this in the "About" summary to help your network contacts identify the most relevant contacts for warm introductions.</a:t>
            </a:r>
          </a:p>
          <a:p>
            <a:pPr marL="0" indent="0">
              <a:buNone/>
            </a:pPr>
            <a:endParaRPr lang="en-US"/>
          </a:p>
          <a:p>
            <a:pPr marL="0" indent="0">
              <a:buNone/>
            </a:pPr>
            <a:r>
              <a:rPr lang="en-US" dirty="0"/>
              <a:t>You can achieve these objectives for your branding with an effective profile beginning with a professional looking photo.  You can frame your picture to make it stand out.  Attire should be more formal than casual selfies; the level of formality can vary depending on target profession and industry.</a:t>
            </a:r>
          </a:p>
          <a:p>
            <a:pPr marL="0" indent="0">
              <a:buNone/>
            </a:pPr>
            <a:endParaRPr lang="en-US"/>
          </a:p>
          <a:p>
            <a:pPr marL="0" indent="0">
              <a:buNone/>
            </a:pPr>
            <a:r>
              <a:rPr lang="en-US" dirty="0"/>
              <a:t>Many profile readers focus on your summary at the top ("About" section) which recaps your most vital attributes and networking objectives. The next chart contains profiles of some of my tiger mentees who recently graduated as well as a current junior and senior.  </a:t>
            </a:r>
          </a:p>
          <a:p>
            <a:pPr marL="0" indent="0">
              <a:buNone/>
            </a:pPr>
            <a:endParaRPr lang="en-US"/>
          </a:p>
          <a:p>
            <a:pPr marL="0" indent="0">
              <a:buNone/>
            </a:pPr>
            <a:r>
              <a:rPr lang="en-US" dirty="0"/>
              <a:t>College profiles build branding with the most job-relevant academic courses and extracurriculars/jobs to date. Princeton is a global academic badge, so demonstrate what you accomplished here.  As you progress through college and internship experiences the relevance &amp; value of these profile components will enhance your brand considerably so update it constantly.  Ask work colleagues &amp; professors for LinkedIn recommendations after you earned their respect with performance.</a:t>
            </a:r>
          </a:p>
        </p:txBody>
      </p:sp>
    </p:spTree>
    <p:extLst>
      <p:ext uri="{BB962C8B-B14F-4D97-AF65-F5344CB8AC3E}">
        <p14:creationId xmlns:p14="http://schemas.microsoft.com/office/powerpoint/2010/main" val="44506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f8941f30f_0_1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f8941f30f_0_18: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Examples of professional branding profiles from some of my Tigers: illustrate branding with Princeton coursework, extracurriculars, internships, jobs, grad school.</a:t>
            </a:r>
          </a:p>
          <a:p>
            <a:pPr marL="0" indent="0">
              <a:buNone/>
            </a:pPr>
            <a:endParaRPr lang="en-US" dirty="0"/>
          </a:p>
          <a:p>
            <a:pPr marL="0" indent="0">
              <a:buNone/>
            </a:pPr>
            <a:r>
              <a:rPr lang="en-US" dirty="0"/>
              <a:t>Loan Le-Mechanical &amp; Aerospace Engineer '07,'13, '15-AWS Robotics Snr Manager</a:t>
            </a:r>
            <a:endParaRPr dirty="0"/>
          </a:p>
          <a:p>
            <a:pPr marL="0" indent="0">
              <a:buNone/>
            </a:pPr>
            <a:endParaRPr lang="en-US" dirty="0"/>
          </a:p>
          <a:p>
            <a:pPr marL="0" indent="0">
              <a:buNone/>
            </a:pPr>
            <a:r>
              <a:rPr lang="en-US" dirty="0"/>
              <a:t>Pranaya Anshu '19 – Economics. AWS Marketing </a:t>
            </a:r>
            <a:r>
              <a:rPr lang="en-US" dirty="0" err="1"/>
              <a:t>Mgr</a:t>
            </a:r>
            <a:r>
              <a:rPr lang="en-US" dirty="0"/>
              <a:t> &amp; Wharton Finance MBA–see internships</a:t>
            </a:r>
          </a:p>
          <a:p>
            <a:pPr marL="0" indent="0">
              <a:buNone/>
            </a:pPr>
            <a:endParaRPr lang="en-US" dirty="0"/>
          </a:p>
          <a:p>
            <a:pPr marL="0" indent="0">
              <a:buNone/>
            </a:pPr>
            <a:r>
              <a:rPr lang="en-US" dirty="0"/>
              <a:t>Sarina Krishnan '24 – Politics/Apollo Financial Analyst – internships &amp; extracurriculars</a:t>
            </a:r>
          </a:p>
          <a:p>
            <a:pPr marL="0" indent="0">
              <a:buNone/>
            </a:pPr>
            <a:endParaRPr lang="en-US" dirty="0"/>
          </a:p>
          <a:p>
            <a:pPr marL="0" indent="0">
              <a:buNone/>
            </a:pPr>
            <a:r>
              <a:rPr lang="en-US" dirty="0"/>
              <a:t>Elizabeth Poku '24- Economics/Blackstone Financial Analyst – Internships &amp; XTs</a:t>
            </a:r>
          </a:p>
          <a:p>
            <a:pPr marL="0" indent="0">
              <a:buNone/>
            </a:pPr>
            <a:endParaRPr lang="en-US" dirty="0"/>
          </a:p>
          <a:p>
            <a:pPr marL="0" indent="0">
              <a:buNone/>
            </a:pPr>
            <a:r>
              <a:rPr lang="en-US" dirty="0"/>
              <a:t>Nicole Torres '26 –SPIA-Internships &amp; XTs</a:t>
            </a:r>
          </a:p>
          <a:p>
            <a:pPr marL="0" indent="0">
              <a:buNone/>
            </a:pPr>
            <a:endParaRPr lang="en-US" dirty="0"/>
          </a:p>
          <a:p>
            <a:pPr marL="0" indent="0">
              <a:buNone/>
            </a:pPr>
            <a:r>
              <a:rPr lang="en-US" dirty="0"/>
              <a:t>Chloe Lau '27 – Cognitive Science/minors in AI, etc. "About" and Virtual XTs (Fellowships).</a:t>
            </a:r>
          </a:p>
          <a:p>
            <a:pPr marL="0" indent="0">
              <a:buNone/>
            </a:pPr>
            <a:endParaRPr lang="en-US" dirty="0"/>
          </a:p>
          <a:p>
            <a:pPr marL="0" indent="0">
              <a:buNone/>
            </a:pPr>
            <a:r>
              <a:rPr lang="en-US" dirty="0"/>
              <a:t>Prentis Hall-Chemical Engineer; MBA-Marketing. Entrepreneurial Business Builder</a:t>
            </a:r>
          </a:p>
          <a:p>
            <a:pPr marL="0" indent="0">
              <a:buNone/>
            </a:pPr>
            <a:r>
              <a:rPr lang="en-US" dirty="0"/>
              <a:t>Tony R.– Economics/Romance Languages; MBA-Accounting. Fortune 500 Global C-Suite/Gen. Mgmt., Board Director; Student Advocate</a:t>
            </a:r>
          </a:p>
          <a:p>
            <a:pPr marL="0" indent="0">
              <a:buNone/>
            </a:pPr>
            <a:endParaRPr lang="en-US"/>
          </a:p>
          <a:p>
            <a:pPr marL="0" indent="0">
              <a:buNone/>
            </a:pPr>
            <a:r>
              <a:rPr lang="en-US" dirty="0"/>
              <a:t>I added profiles for Prentis &amp; myself for longer term career perspective and give you the opportunity to connect with us. Networking on LinkedIn is amplified by quality Connections; focus on your strategic connections &amp; nurture those relationships. </a:t>
            </a:r>
          </a:p>
        </p:txBody>
      </p:sp>
    </p:spTree>
    <p:extLst>
      <p:ext uri="{BB962C8B-B14F-4D97-AF65-F5344CB8AC3E}">
        <p14:creationId xmlns:p14="http://schemas.microsoft.com/office/powerpoint/2010/main" val="482426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f8941f30f_0_1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f8941f30f_0_18: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Search strategy – identify what/who you are looking for: profession/industry, company.</a:t>
            </a:r>
            <a:endParaRPr dirty="0"/>
          </a:p>
          <a:p>
            <a:pPr>
              <a:buNone/>
            </a:pPr>
            <a:endParaRPr lang="en-US" dirty="0">
              <a:solidFill>
                <a:srgbClr val="212529"/>
              </a:solidFill>
            </a:endParaRPr>
          </a:p>
          <a:p>
            <a:pPr>
              <a:buNone/>
            </a:pPr>
            <a:r>
              <a:rPr lang="en-US" dirty="0">
                <a:solidFill>
                  <a:srgbClr val="212529"/>
                </a:solidFill>
              </a:rPr>
              <a:t>LinkedIn has robust search function, across all professions and alumni affiliations.</a:t>
            </a:r>
            <a:endParaRPr lang="en-US" dirty="0"/>
          </a:p>
          <a:p>
            <a:pPr>
              <a:buNone/>
            </a:pPr>
            <a:r>
              <a:rPr lang="en-US" dirty="0"/>
              <a:t>LinkedIn identifies your connections related to your search (warm introductions).</a:t>
            </a:r>
          </a:p>
          <a:p>
            <a:pPr>
              <a:buNone/>
            </a:pPr>
            <a:endParaRPr lang="en-US" dirty="0">
              <a:solidFill>
                <a:srgbClr val="212529"/>
              </a:solidFill>
            </a:endParaRPr>
          </a:p>
          <a:p>
            <a:pPr>
              <a:buNone/>
            </a:pPr>
            <a:endParaRPr lang="en-US" dirty="0">
              <a:solidFill>
                <a:srgbClr val="212529"/>
              </a:solidFill>
            </a:endParaRPr>
          </a:p>
          <a:p>
            <a:pPr>
              <a:buNone/>
            </a:pPr>
            <a:r>
              <a:rPr lang="en-US" dirty="0" err="1">
                <a:solidFill>
                  <a:srgbClr val="212529"/>
                </a:solidFill>
              </a:rPr>
              <a:t>TigerNet</a:t>
            </a:r>
            <a:r>
              <a:rPr lang="en-US" dirty="0">
                <a:solidFill>
                  <a:srgbClr val="212529"/>
                </a:solidFill>
              </a:rPr>
              <a:t> more effective for contacting alums (Alumni Directory has email addresses)</a:t>
            </a:r>
          </a:p>
          <a:p>
            <a:pPr>
              <a:buNone/>
            </a:pPr>
            <a:endParaRPr lang="en-US" dirty="0">
              <a:solidFill>
                <a:srgbClr val="212529"/>
              </a:solidFill>
            </a:endParaRPr>
          </a:p>
          <a:p>
            <a:pPr>
              <a:buNone/>
            </a:pPr>
            <a:r>
              <a:rPr lang="en-US" dirty="0">
                <a:solidFill>
                  <a:srgbClr val="212529"/>
                </a:solidFill>
              </a:rPr>
              <a:t>Career Compass-Alumni profiles (612) by profession/industry-opted in ("already warm") for Career Chats.</a:t>
            </a:r>
            <a:endParaRPr lang="en-US" dirty="0"/>
          </a:p>
          <a:p>
            <a:pPr>
              <a:buNone/>
            </a:pPr>
            <a:endParaRPr lang="en-US" dirty="0">
              <a:solidFill>
                <a:srgbClr val="212529"/>
              </a:solidFill>
            </a:endParaRPr>
          </a:p>
          <a:p>
            <a:pPr>
              <a:buNone/>
            </a:pPr>
            <a:r>
              <a:rPr lang="en-US" dirty="0">
                <a:solidFill>
                  <a:srgbClr val="212529"/>
                </a:solidFill>
              </a:rPr>
              <a:t>Career Chats provide an opportunity to network in a low-pressure environment ("informational interview) for students interested in learning about:</a:t>
            </a:r>
            <a:endParaRPr lang="en-US" dirty="0"/>
          </a:p>
          <a:p>
            <a:pPr>
              <a:buNone/>
            </a:pPr>
            <a:endParaRPr lang="en-US" dirty="0">
              <a:solidFill>
                <a:srgbClr val="212529"/>
              </a:solidFill>
            </a:endParaRPr>
          </a:p>
          <a:p>
            <a:pPr marL="171450" indent="-171450"/>
            <a:r>
              <a:rPr lang="en-US" dirty="0">
                <a:solidFill>
                  <a:srgbClr val="212529"/>
                </a:solidFill>
              </a:rPr>
              <a:t>How alumni navigated their Princeton experience (courses, XTs, internships)</a:t>
            </a:r>
            <a:endParaRPr lang="en-US" dirty="0"/>
          </a:p>
          <a:p>
            <a:pPr marL="171450" indent="-171450"/>
            <a:endParaRPr lang="en-US" dirty="0">
              <a:solidFill>
                <a:srgbClr val="212529"/>
              </a:solidFill>
            </a:endParaRPr>
          </a:p>
          <a:p>
            <a:pPr marL="171450" indent="-171450"/>
            <a:r>
              <a:rPr lang="en-US" dirty="0">
                <a:solidFill>
                  <a:srgbClr val="212529"/>
                </a:solidFill>
              </a:rPr>
              <a:t>What working in a particular job or field is really like</a:t>
            </a:r>
            <a:endParaRPr lang="en-US" dirty="0"/>
          </a:p>
          <a:p>
            <a:pPr marL="171450" indent="-171450"/>
            <a:endParaRPr lang="en-US" dirty="0">
              <a:solidFill>
                <a:srgbClr val="212529"/>
              </a:solidFill>
            </a:endParaRPr>
          </a:p>
          <a:p>
            <a:pPr marL="171450" indent="-171450"/>
            <a:r>
              <a:rPr lang="en-US" dirty="0">
                <a:solidFill>
                  <a:srgbClr val="212529"/>
                </a:solidFill>
              </a:rPr>
              <a:t>Tips to prepare for and land internships and jobs</a:t>
            </a:r>
            <a:endParaRPr lang="en-US" dirty="0"/>
          </a:p>
          <a:p>
            <a:pPr marL="171450" indent="-171450"/>
            <a:endParaRPr lang="en-US" dirty="0">
              <a:solidFill>
                <a:srgbClr val="212529"/>
              </a:solidFill>
            </a:endParaRPr>
          </a:p>
          <a:p>
            <a:pPr marL="171450" indent="-171450"/>
            <a:r>
              <a:rPr lang="en-US" dirty="0">
                <a:solidFill>
                  <a:srgbClr val="212529"/>
                </a:solidFill>
              </a:rPr>
              <a:t>Use these hyperlinks – access in Presentation mode.</a:t>
            </a:r>
          </a:p>
          <a:p>
            <a:pPr marL="0" indent="0">
              <a:buNone/>
            </a:pPr>
            <a:endParaRPr lang="en-US" dirty="0"/>
          </a:p>
        </p:txBody>
      </p:sp>
    </p:spTree>
    <p:extLst>
      <p:ext uri="{BB962C8B-B14F-4D97-AF65-F5344CB8AC3E}">
        <p14:creationId xmlns:p14="http://schemas.microsoft.com/office/powerpoint/2010/main" val="1380290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50f9fec6d5_0_9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50f9fec6d5_0_98: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latin typeface="Proxima Nova"/>
                <a:ea typeface="Proxima Nova"/>
                <a:cs typeface="Proxima Nova"/>
              </a:rPr>
              <a:t>After using various search functions to identify your key connection targets, use these best practices to network effectively.</a:t>
            </a:r>
            <a:endParaRPr lang="en-US" dirty="0">
              <a:latin typeface="Proxima Nova"/>
              <a:ea typeface="Proxima Nova"/>
              <a:cs typeface="Proxima Nova"/>
              <a:sym typeface="Proxima Nova"/>
            </a:endParaRPr>
          </a:p>
          <a:p>
            <a:pPr marL="0" indent="0">
              <a:buNone/>
            </a:pPr>
            <a:endParaRPr lang="en-US" dirty="0">
              <a:latin typeface="Proxima Nova"/>
              <a:ea typeface="Proxima Nova"/>
              <a:cs typeface="Proxima Nova"/>
            </a:endParaRPr>
          </a:p>
          <a:p>
            <a:pPr marL="0" indent="0">
              <a:buNone/>
            </a:pPr>
            <a:r>
              <a:rPr lang="en-US" dirty="0">
                <a:latin typeface="Proxima Nova"/>
                <a:ea typeface="Proxima Nova"/>
                <a:cs typeface="Proxima Nova"/>
              </a:rPr>
              <a:t>Happy to answer any questions before we cover some the more detailed "Five Step Guide to Networking" from Career Development Office which follows.....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3CA8FEA2-E014-6AE5-69DE-1CB90975DFDC}"/>
            </a:ext>
          </a:extLst>
        </p:cNvPr>
        <p:cNvGrpSpPr/>
        <p:nvPr/>
      </p:nvGrpSpPr>
      <p:grpSpPr>
        <a:xfrm>
          <a:off x="0" y="0"/>
          <a:ext cx="0" cy="0"/>
          <a:chOff x="0" y="0"/>
          <a:chExt cx="0" cy="0"/>
        </a:xfrm>
      </p:grpSpPr>
      <p:sp>
        <p:nvSpPr>
          <p:cNvPr id="279" name="Google Shape;279;g1f8941f30f_0_18:notes">
            <a:extLst>
              <a:ext uri="{FF2B5EF4-FFF2-40B4-BE49-F238E27FC236}">
                <a16:creationId xmlns:a16="http://schemas.microsoft.com/office/drawing/2014/main" id="{260BC55A-0E1D-5226-095B-BA4E8675DCFC}"/>
              </a:ext>
            </a:extLst>
          </p:cNvPr>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f8941f30f_0_18:notes">
            <a:extLst>
              <a:ext uri="{FF2B5EF4-FFF2-40B4-BE49-F238E27FC236}">
                <a16:creationId xmlns:a16="http://schemas.microsoft.com/office/drawing/2014/main" id="{11164848-A907-6F63-F758-D7B513E5F1BA}"/>
              </a:ext>
            </a:extLst>
          </p:cNvPr>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#1 – Be specific as possible on "Why" &amp; "Who" to clarify job/career goals.</a:t>
            </a:r>
          </a:p>
          <a:p>
            <a:pPr marL="0" indent="0">
              <a:buNone/>
            </a:pPr>
            <a:r>
              <a:rPr lang="en-US" dirty="0"/>
              <a:t>        "What" approach you take should focus on relevant (shared) interests in order to first build rapport that can lead to ongoing mentoring and warm introductions.</a:t>
            </a:r>
          </a:p>
        </p:txBody>
      </p:sp>
    </p:spTree>
    <p:extLst>
      <p:ext uri="{BB962C8B-B14F-4D97-AF65-F5344CB8AC3E}">
        <p14:creationId xmlns:p14="http://schemas.microsoft.com/office/powerpoint/2010/main" val="4215993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9A1599FB-B232-5B8E-3254-ACE5A9D7F0F0}"/>
            </a:ext>
          </a:extLst>
        </p:cNvPr>
        <p:cNvGrpSpPr/>
        <p:nvPr/>
      </p:nvGrpSpPr>
      <p:grpSpPr>
        <a:xfrm>
          <a:off x="0" y="0"/>
          <a:ext cx="0" cy="0"/>
          <a:chOff x="0" y="0"/>
          <a:chExt cx="0" cy="0"/>
        </a:xfrm>
      </p:grpSpPr>
      <p:sp>
        <p:nvSpPr>
          <p:cNvPr id="279" name="Google Shape;279;g1f8941f30f_0_18:notes">
            <a:extLst>
              <a:ext uri="{FF2B5EF4-FFF2-40B4-BE49-F238E27FC236}">
                <a16:creationId xmlns:a16="http://schemas.microsoft.com/office/drawing/2014/main" id="{4E532646-6372-429F-FA6C-7FDD7D7D61D4}"/>
              </a:ext>
            </a:extLst>
          </p:cNvPr>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f8941f30f_0_18:notes">
            <a:extLst>
              <a:ext uri="{FF2B5EF4-FFF2-40B4-BE49-F238E27FC236}">
                <a16:creationId xmlns:a16="http://schemas.microsoft.com/office/drawing/2014/main" id="{DC8CAE15-7504-C1BA-8590-ABA8660DF3CF}"/>
              </a:ext>
            </a:extLst>
          </p:cNvPr>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#3 Princeton alums very likely to say yes if you are focused and clear on (relevant) objectives.  Help them to help you.</a:t>
            </a:r>
          </a:p>
          <a:p>
            <a:pPr marL="0" indent="0">
              <a:buNone/>
            </a:pPr>
            <a:endParaRPr lang="en-US" dirty="0"/>
          </a:p>
          <a:p>
            <a:pPr marL="0" indent="0">
              <a:buNone/>
            </a:pPr>
            <a:r>
              <a:rPr lang="en-US" dirty="0"/>
              <a:t>#4 Logistics and arrangements are your "first audition" - chance to make an impression (good or bad).</a:t>
            </a:r>
          </a:p>
          <a:p>
            <a:pPr marL="0" indent="0">
              <a:buNone/>
            </a:pPr>
            <a:r>
              <a:rPr lang="en-US" dirty="0"/>
              <a:t>Support your brand </a:t>
            </a:r>
            <a:r>
              <a:rPr lang="en-US" dirty="0" err="1"/>
              <a:t>poistioning</a:t>
            </a:r>
            <a:r>
              <a:rPr lang="en-US" dirty="0"/>
              <a:t> by leveraging an impressive profile (your virtual brand communication).</a:t>
            </a:r>
          </a:p>
        </p:txBody>
      </p:sp>
    </p:spTree>
    <p:extLst>
      <p:ext uri="{BB962C8B-B14F-4D97-AF65-F5344CB8AC3E}">
        <p14:creationId xmlns:p14="http://schemas.microsoft.com/office/powerpoint/2010/main" val="117146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4378459E-4B70-29FA-EF2F-B10DDC66180F}"/>
            </a:ext>
          </a:extLst>
        </p:cNvPr>
        <p:cNvGrpSpPr/>
        <p:nvPr/>
      </p:nvGrpSpPr>
      <p:grpSpPr>
        <a:xfrm>
          <a:off x="0" y="0"/>
          <a:ext cx="0" cy="0"/>
          <a:chOff x="0" y="0"/>
          <a:chExt cx="0" cy="0"/>
        </a:xfrm>
      </p:grpSpPr>
      <p:sp>
        <p:nvSpPr>
          <p:cNvPr id="279" name="Google Shape;279;g1f8941f30f_0_18:notes">
            <a:extLst>
              <a:ext uri="{FF2B5EF4-FFF2-40B4-BE49-F238E27FC236}">
                <a16:creationId xmlns:a16="http://schemas.microsoft.com/office/drawing/2014/main" id="{F82E4969-1E66-E427-617B-66B91045C908}"/>
              </a:ext>
            </a:extLst>
          </p:cNvPr>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f8941f30f_0_18:notes">
            <a:extLst>
              <a:ext uri="{FF2B5EF4-FFF2-40B4-BE49-F238E27FC236}">
                <a16:creationId xmlns:a16="http://schemas.microsoft.com/office/drawing/2014/main" id="{DF07E4ED-257A-C1E4-A7AC-CAA1CC408F1E}"/>
              </a:ext>
            </a:extLst>
          </p:cNvPr>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#5 Contacts are key relationships that deserve proper care. </a:t>
            </a:r>
          </a:p>
          <a:p>
            <a:pPr marL="0" indent="0">
              <a:buNone/>
            </a:pPr>
            <a:r>
              <a:rPr lang="en-US" dirty="0"/>
              <a:t>Managing them properly is about nurturing your relationships; both tactical (one off) &amp; strategic (longer term) - don't GHOST when done!!!</a:t>
            </a:r>
          </a:p>
          <a:p>
            <a:pPr marL="0" indent="0">
              <a:buNone/>
            </a:pPr>
            <a:endParaRPr lang="en-US" dirty="0"/>
          </a:p>
          <a:p>
            <a:pPr marL="0" indent="0">
              <a:buNone/>
            </a:pPr>
            <a:r>
              <a:rPr lang="en-US" dirty="0"/>
              <a:t>Use hyperlink to more Career Development resources; so much more value than what we had 50 years ago, but we had much cooler music (WPRB DJ).</a:t>
            </a:r>
          </a:p>
        </p:txBody>
      </p:sp>
    </p:spTree>
    <p:extLst>
      <p:ext uri="{BB962C8B-B14F-4D97-AF65-F5344CB8AC3E}">
        <p14:creationId xmlns:p14="http://schemas.microsoft.com/office/powerpoint/2010/main" val="1036449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reer Services 2018"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Rasa"/>
              <a:buNone/>
              <a:defRPr sz="5200">
                <a:latin typeface="Rasa"/>
                <a:ea typeface="Rasa"/>
                <a:cs typeface="Rasa"/>
                <a:sym typeface="Ras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Font typeface="Rasa"/>
              <a:buNone/>
              <a:defRPr sz="3600">
                <a:latin typeface="Rasa"/>
                <a:ea typeface="Rasa"/>
                <a:cs typeface="Rasa"/>
                <a:sym typeface="Rasa"/>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Font typeface="Rasa"/>
              <a:buNone/>
              <a:defRPr>
                <a:latin typeface="Rasa"/>
                <a:ea typeface="Rasa"/>
                <a:cs typeface="Rasa"/>
                <a:sym typeface="Rasa"/>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Font typeface="Rasa"/>
              <a:buNone/>
              <a:defRPr>
                <a:latin typeface="Rasa"/>
                <a:ea typeface="Rasa"/>
                <a:cs typeface="Rasa"/>
                <a:sym typeface="Rasa"/>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b="1"/>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Avenir"/>
              <a:buChar char="●"/>
              <a:defRPr sz="1800">
                <a:solidFill>
                  <a:schemeClr val="dk2"/>
                </a:solidFill>
                <a:latin typeface="Avenir"/>
                <a:ea typeface="Avenir"/>
                <a:cs typeface="Avenir"/>
                <a:sym typeface="Avenir"/>
              </a:defRPr>
            </a:lvl1pPr>
            <a:lvl2pPr marL="914400" lvl="1" indent="-3175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2pPr>
            <a:lvl3pPr marL="1371600" lvl="2" indent="-3175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3pPr>
            <a:lvl4pPr marL="1828800" lvl="3" indent="-3175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4pPr>
            <a:lvl5pPr marL="2286000" lvl="4" indent="-3175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5pPr>
            <a:lvl6pPr marL="2743200" lvl="5" indent="-3175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6pPr>
            <a:lvl7pPr marL="3200400" lvl="6" indent="-3175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7pPr>
            <a:lvl8pPr marL="3657600" lvl="7" indent="-3175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8pPr>
            <a:lvl9pPr marL="4114800" lvl="8" indent="-317500">
              <a:lnSpc>
                <a:spcPct val="115000"/>
              </a:lnSpc>
              <a:spcBef>
                <a:spcPts val="1600"/>
              </a:spcBef>
              <a:spcAft>
                <a:spcPts val="1600"/>
              </a:spcAft>
              <a:buClr>
                <a:schemeClr val="dk2"/>
              </a:buClr>
              <a:buSzPts val="1400"/>
              <a:buFont typeface="Avenir"/>
              <a:buChar char="■"/>
              <a:defRPr>
                <a:solidFill>
                  <a:schemeClr val="dk2"/>
                </a:solidFill>
                <a:latin typeface="Avenir"/>
                <a:ea typeface="Avenir"/>
                <a:cs typeface="Avenir"/>
                <a:sym typeface="Aveni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onyrodriguez@alumni.princeton.edu"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careerdevelopment.princeton.edu/guides/networking/linkedin-tips-and-resources" TargetMode="External"/><Relationship Id="rId4" Type="http://schemas.openxmlformats.org/officeDocument/2006/relationships/hyperlink" Target="mailto:Prentis.hall@gmail.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linkedin.com/in/chloe-hc-lau" TargetMode="External"/><Relationship Id="rId3" Type="http://schemas.openxmlformats.org/officeDocument/2006/relationships/hyperlink" Target="http://linkedin.com/in/loan-t-le-7270753" TargetMode="External"/><Relationship Id="rId7" Type="http://schemas.openxmlformats.org/officeDocument/2006/relationships/hyperlink" Target="https://www.linkedin.com/in/nicoleptorre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linkedin.com/in/elizabeth-poku" TargetMode="External"/><Relationship Id="rId5" Type="http://schemas.openxmlformats.org/officeDocument/2006/relationships/hyperlink" Target="http://linkedin.com/in/sarina-krishnan" TargetMode="External"/><Relationship Id="rId10" Type="http://schemas.openxmlformats.org/officeDocument/2006/relationships/hyperlink" Target="http://linkedin.com/in/tonyrodriguez79" TargetMode="External"/><Relationship Id="rId4" Type="http://schemas.openxmlformats.org/officeDocument/2006/relationships/hyperlink" Target="http://linkedin.com/in/pranaya-anshu-330b28132" TargetMode="External"/><Relationship Id="rId9" Type="http://schemas.openxmlformats.org/officeDocument/2006/relationships/hyperlink" Target="https://www.linkedin.com/in/prentis-hall-03354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linkedin.com/school/princeton-university/peopl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careerdevelopment.princeton.edu/careerchats" TargetMode="External"/><Relationship Id="rId5" Type="http://schemas.openxmlformats.org/officeDocument/2006/relationships/hyperlink" Target="https://careercompass.princeton.edu/alumni-profiles?check_logged_in=1" TargetMode="External"/><Relationship Id="rId4" Type="http://schemas.openxmlformats.org/officeDocument/2006/relationships/hyperlink" Target="https://tigernet.princeton.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careerdevelopment.princeton.edu/node/882"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3"/>
        <p:cNvGrpSpPr/>
        <p:nvPr/>
      </p:nvGrpSpPr>
      <p:grpSpPr>
        <a:xfrm>
          <a:off x="0" y="0"/>
          <a:ext cx="0" cy="0"/>
          <a:chOff x="0" y="0"/>
          <a:chExt cx="0" cy="0"/>
        </a:xfrm>
      </p:grpSpPr>
      <p:sp>
        <p:nvSpPr>
          <p:cNvPr id="254" name="Google Shape;254;p60"/>
          <p:cNvSpPr txBox="1"/>
          <p:nvPr/>
        </p:nvSpPr>
        <p:spPr>
          <a:xfrm>
            <a:off x="261840" y="473425"/>
            <a:ext cx="8692838" cy="2488200"/>
          </a:xfrm>
          <a:prstGeom prst="rect">
            <a:avLst/>
          </a:prstGeom>
          <a:noFill/>
          <a:ln>
            <a:noFill/>
          </a:ln>
        </p:spPr>
        <p:txBody>
          <a:bodyPr spcFirstLastPara="1" wrap="square" lIns="91425" tIns="91425" rIns="91425" bIns="91425" anchor="ctr" anchorCtr="0">
            <a:noAutofit/>
          </a:bodyPr>
          <a:lstStyle/>
          <a:p>
            <a:r>
              <a:rPr lang="en-US" sz="4800" b="1" dirty="0">
                <a:solidFill>
                  <a:srgbClr val="FF0000"/>
                </a:solidFill>
                <a:latin typeface="Rasa"/>
                <a:ea typeface="Rasa"/>
                <a:cs typeface="Rasa"/>
                <a:sym typeface="Rasa"/>
              </a:rPr>
              <a:t>Creating a professional brand         &amp; networking with LinkedIn</a:t>
            </a:r>
            <a:r>
              <a:rPr lang="en-US" sz="4800" b="1" dirty="0">
                <a:solidFill>
                  <a:srgbClr val="FFA126"/>
                </a:solidFill>
                <a:latin typeface="Rasa"/>
                <a:ea typeface="Rasa"/>
                <a:cs typeface="Rasa"/>
                <a:sym typeface="Rasa"/>
              </a:rPr>
              <a:t> </a:t>
            </a:r>
            <a:endParaRPr sz="4800" b="1" dirty="0">
              <a:solidFill>
                <a:srgbClr val="FFA126"/>
              </a:solidFill>
              <a:latin typeface="Rasa"/>
              <a:ea typeface="Rasa"/>
              <a:cs typeface="Rasa"/>
              <a:sym typeface="Rasa"/>
            </a:endParaRPr>
          </a:p>
        </p:txBody>
      </p:sp>
      <p:sp>
        <p:nvSpPr>
          <p:cNvPr id="2" name="TextBox 1">
            <a:extLst>
              <a:ext uri="{FF2B5EF4-FFF2-40B4-BE49-F238E27FC236}">
                <a16:creationId xmlns:a16="http://schemas.microsoft.com/office/drawing/2014/main" id="{31B5A2C2-E98A-489E-B3E1-10A27E9A34D1}"/>
              </a:ext>
            </a:extLst>
          </p:cNvPr>
          <p:cNvSpPr txBox="1"/>
          <p:nvPr/>
        </p:nvSpPr>
        <p:spPr>
          <a:xfrm>
            <a:off x="2477791" y="2961625"/>
            <a:ext cx="5636517" cy="1231106"/>
          </a:xfrm>
          <a:prstGeom prst="rect">
            <a:avLst/>
          </a:prstGeom>
          <a:noFill/>
        </p:spPr>
        <p:txBody>
          <a:bodyPr wrap="square" lIns="91440" tIns="45720" rIns="91440" bIns="45720" rtlCol="0" anchor="t">
            <a:spAutoFit/>
          </a:bodyPr>
          <a:lstStyle/>
          <a:p>
            <a:r>
              <a:rPr lang="en-US" sz="2000">
                <a:latin typeface="Palatino Linotype"/>
              </a:rPr>
              <a:t>By: </a:t>
            </a:r>
            <a:r>
              <a:rPr lang="en-US" sz="2000" b="1">
                <a:solidFill>
                  <a:srgbClr val="0070C0"/>
                </a:solidFill>
                <a:latin typeface="Palatino Linotype"/>
              </a:rPr>
              <a:t>Tony Rodriguez ‘79</a:t>
            </a:r>
            <a:r>
              <a:rPr lang="en-US" sz="2000">
                <a:latin typeface="Palatino Linotype"/>
              </a:rPr>
              <a:t> </a:t>
            </a:r>
          </a:p>
          <a:p>
            <a:endParaRPr lang="en-US" sz="2000">
              <a:latin typeface="Palatino Linotype" panose="02040502050505030304" pitchFamily="18" charset="0"/>
            </a:endParaRPr>
          </a:p>
          <a:p>
            <a:r>
              <a:rPr lang="en-US" sz="2000" b="1">
                <a:solidFill>
                  <a:srgbClr val="0070C0"/>
                </a:solidFill>
                <a:latin typeface="Palatino Linotype"/>
              </a:rPr>
              <a:t>        </a:t>
            </a:r>
            <a:r>
              <a:rPr lang="en-US" sz="2000" b="1">
                <a:solidFill>
                  <a:srgbClr val="7030A0"/>
                </a:solidFill>
                <a:latin typeface="Palatino Linotype"/>
              </a:rPr>
              <a:t>December 5, 2025</a:t>
            </a:r>
            <a:r>
              <a:rPr lang="en-US" sz="2000" b="1">
                <a:solidFill>
                  <a:srgbClr val="0070C0"/>
                </a:solidFill>
                <a:latin typeface="Palatino Linotype"/>
              </a:rPr>
              <a:t> </a:t>
            </a: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98"/>
          <p:cNvSpPr/>
          <p:nvPr/>
        </p:nvSpPr>
        <p:spPr>
          <a:xfrm>
            <a:off x="936314" y="65478"/>
            <a:ext cx="7386303" cy="4887522"/>
          </a:xfrm>
          <a:prstGeom prst="ellipse">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98"/>
          <p:cNvGrpSpPr/>
          <p:nvPr/>
        </p:nvGrpSpPr>
        <p:grpSpPr>
          <a:xfrm>
            <a:off x="2755312" y="3070677"/>
            <a:ext cx="376626" cy="254408"/>
            <a:chOff x="564675" y="1700625"/>
            <a:chExt cx="465200" cy="314200"/>
          </a:xfrm>
        </p:grpSpPr>
        <p:sp>
          <p:nvSpPr>
            <p:cNvPr id="570" name="Google Shape;570;p98"/>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8"/>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8"/>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3" name="Google Shape;573;p98"/>
          <p:cNvSpPr txBox="1"/>
          <p:nvPr/>
        </p:nvSpPr>
        <p:spPr>
          <a:xfrm>
            <a:off x="2943625" y="294031"/>
            <a:ext cx="3137700" cy="192592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b="1" i="1">
                <a:solidFill>
                  <a:srgbClr val="FF8526"/>
                </a:solidFill>
                <a:latin typeface="Rasa"/>
                <a:ea typeface="Rasa"/>
                <a:cs typeface="Rasa"/>
                <a:sym typeface="Rasa"/>
              </a:rPr>
              <a:t>Thanks!</a:t>
            </a:r>
            <a:endParaRPr sz="4800" b="1">
              <a:solidFill>
                <a:srgbClr val="FF8526"/>
              </a:solidFill>
              <a:latin typeface="Rasa"/>
              <a:ea typeface="Rasa"/>
              <a:cs typeface="Rasa"/>
              <a:sym typeface="Rasa"/>
            </a:endParaRPr>
          </a:p>
          <a:p>
            <a:pPr marL="0" lvl="0" indent="0" algn="ctr" rtl="0">
              <a:spcBef>
                <a:spcPts val="0"/>
              </a:spcBef>
              <a:spcAft>
                <a:spcPts val="0"/>
              </a:spcAft>
              <a:buNone/>
            </a:pPr>
            <a:r>
              <a:rPr lang="en" sz="1800">
                <a:latin typeface="Montserrat"/>
                <a:ea typeface="Montserrat"/>
                <a:cs typeface="Montserrat"/>
                <a:sym typeface="Montserrat"/>
              </a:rPr>
              <a:t>You can find </a:t>
            </a:r>
            <a:r>
              <a:rPr lang="en-US" sz="1800">
                <a:latin typeface="Montserrat"/>
                <a:ea typeface="Montserrat"/>
                <a:cs typeface="Montserrat"/>
                <a:sym typeface="Montserrat"/>
              </a:rPr>
              <a:t>us</a:t>
            </a:r>
            <a:r>
              <a:rPr lang="en" sz="1800">
                <a:latin typeface="Montserrat"/>
                <a:ea typeface="Montserrat"/>
                <a:cs typeface="Montserrat"/>
                <a:sym typeface="Montserrat"/>
              </a:rPr>
              <a:t> at</a:t>
            </a:r>
            <a:r>
              <a:rPr lang="en" sz="2200">
                <a:latin typeface="Avenir"/>
                <a:ea typeface="Avenir"/>
                <a:cs typeface="Avenir"/>
                <a:sym typeface="Avenir"/>
              </a:rPr>
              <a:t>:</a:t>
            </a:r>
            <a:endParaRPr sz="2200">
              <a:latin typeface="Avenir"/>
              <a:ea typeface="Avenir"/>
              <a:cs typeface="Avenir"/>
              <a:sym typeface="Avenir"/>
            </a:endParaRPr>
          </a:p>
        </p:txBody>
      </p:sp>
      <p:sp>
        <p:nvSpPr>
          <p:cNvPr id="574" name="Google Shape;574;p98"/>
          <p:cNvSpPr txBox="1"/>
          <p:nvPr/>
        </p:nvSpPr>
        <p:spPr>
          <a:xfrm>
            <a:off x="3045802" y="2070123"/>
            <a:ext cx="3289925" cy="996223"/>
          </a:xfrm>
          <a:prstGeom prst="rect">
            <a:avLst/>
          </a:prstGeom>
          <a:noFill/>
          <a:ln>
            <a:noFill/>
          </a:ln>
        </p:spPr>
        <p:txBody>
          <a:bodyPr spcFirstLastPara="1" wrap="square" lIns="91425" tIns="91425" rIns="91425" bIns="91425" anchor="t" anchorCtr="0">
            <a:noAutofit/>
          </a:bodyPr>
          <a:lstStyle/>
          <a:p>
            <a:pPr lvl="0" algn="ctr"/>
            <a:r>
              <a:rPr lang="en-US" dirty="0">
                <a:latin typeface="Avenir"/>
                <a:ea typeface="Avenir"/>
                <a:cs typeface="Avenir"/>
                <a:sym typeface="Avenir"/>
                <a:hlinkClick r:id="rId3"/>
              </a:rPr>
              <a:t>Tonyrodriguez@alumni.princeton.edu</a:t>
            </a:r>
            <a:r>
              <a:rPr lang="en-US" dirty="0">
                <a:latin typeface="Avenir"/>
                <a:ea typeface="Avenir"/>
                <a:cs typeface="Avenir"/>
                <a:sym typeface="Avenir"/>
              </a:rPr>
              <a:t> </a:t>
            </a:r>
          </a:p>
          <a:p>
            <a:pPr algn="ctr"/>
            <a:endParaRPr lang="en-US">
              <a:latin typeface="Avenir"/>
              <a:ea typeface="Avenir"/>
              <a:cs typeface="Avenir"/>
            </a:endParaRPr>
          </a:p>
          <a:p>
            <a:pPr lvl="0" algn="ctr"/>
            <a:r>
              <a:rPr lang="en-US" dirty="0">
                <a:latin typeface="Avenir"/>
                <a:ea typeface="Avenir"/>
                <a:cs typeface="Avenir"/>
                <a:hlinkClick r:id="rId4"/>
              </a:rPr>
              <a:t>Prentis.hall@gmail.com</a:t>
            </a:r>
            <a:endParaRPr lang="en-US" dirty="0">
              <a:latin typeface="Avenir"/>
              <a:ea typeface="Avenir"/>
              <a:cs typeface="Avenir"/>
            </a:endParaRPr>
          </a:p>
          <a:p>
            <a:pPr lvl="0" algn="ctr"/>
            <a:endParaRPr lang="en-US">
              <a:latin typeface="Avenir"/>
              <a:ea typeface="Avenir"/>
              <a:cs typeface="Avenir"/>
            </a:endParaRPr>
          </a:p>
          <a:p>
            <a:pPr algn="ctr"/>
            <a:endParaRPr lang="en-US">
              <a:latin typeface="Avenir"/>
              <a:ea typeface="Avenir"/>
              <a:cs typeface="Avenir"/>
            </a:endParaRPr>
          </a:p>
          <a:p>
            <a:pPr algn="ctr"/>
            <a:endParaRPr lang="en-US"/>
          </a:p>
          <a:p>
            <a:pPr algn="ctr"/>
            <a:endParaRPr lang="en-US"/>
          </a:p>
          <a:p>
            <a:pPr algn="ctr"/>
            <a:r>
              <a:rPr lang="en-US" b="1" u="sng" dirty="0">
                <a:solidFill>
                  <a:srgbClr val="FFA126"/>
                </a:solidFill>
                <a:hlinkClick r:id="rId5"/>
              </a:rPr>
              <a:t>Princeton Career Guides</a:t>
            </a:r>
            <a:r>
              <a:rPr lang="en-US" dirty="0"/>
              <a:t>:</a:t>
            </a:r>
          </a:p>
          <a:p>
            <a:endParaRPr lang="en">
              <a:latin typeface="Avenir"/>
              <a:ea typeface="Avenir"/>
              <a:cs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cxnSp>
        <p:nvCxnSpPr>
          <p:cNvPr id="282" name="Google Shape;282;p64"/>
          <p:cNvCxnSpPr/>
          <p:nvPr/>
        </p:nvCxnSpPr>
        <p:spPr>
          <a:xfrm>
            <a:off x="0" y="714625"/>
            <a:ext cx="9145500" cy="6300"/>
          </a:xfrm>
          <a:prstGeom prst="straightConnector1">
            <a:avLst/>
          </a:prstGeom>
          <a:noFill/>
          <a:ln w="19050" cap="flat" cmpd="sng">
            <a:solidFill>
              <a:srgbClr val="666666"/>
            </a:solidFill>
            <a:prstDash val="solid"/>
            <a:round/>
            <a:headEnd type="none" w="med" len="med"/>
            <a:tailEnd type="none" w="med" len="med"/>
          </a:ln>
        </p:spPr>
      </p:cxnSp>
      <p:sp>
        <p:nvSpPr>
          <p:cNvPr id="283" name="Google Shape;283;p64"/>
          <p:cNvSpPr/>
          <p:nvPr/>
        </p:nvSpPr>
        <p:spPr>
          <a:xfrm>
            <a:off x="534050" y="472225"/>
            <a:ext cx="3388200" cy="484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4"/>
          <p:cNvSpPr txBox="1"/>
          <p:nvPr/>
        </p:nvSpPr>
        <p:spPr>
          <a:xfrm>
            <a:off x="638349" y="361825"/>
            <a:ext cx="1438807" cy="3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lt1"/>
                </a:solidFill>
                <a:latin typeface="Rasa"/>
                <a:ea typeface="Rasa"/>
                <a:cs typeface="Rasa"/>
                <a:sym typeface="Rasa"/>
              </a:rPr>
              <a:t>Agen</a:t>
            </a:r>
            <a:r>
              <a:rPr lang="en-US" sz="3000">
                <a:solidFill>
                  <a:schemeClr val="lt1"/>
                </a:solidFill>
                <a:latin typeface="Rasa"/>
                <a:ea typeface="Rasa"/>
                <a:cs typeface="Rasa"/>
                <a:sym typeface="Rasa"/>
              </a:rPr>
              <a:t>da</a:t>
            </a:r>
            <a:endParaRPr sz="3000">
              <a:solidFill>
                <a:schemeClr val="lt1"/>
              </a:solidFill>
              <a:latin typeface="Rasa"/>
              <a:ea typeface="Rasa"/>
              <a:cs typeface="Rasa"/>
              <a:sym typeface="Rasa"/>
            </a:endParaRPr>
          </a:p>
        </p:txBody>
      </p:sp>
      <p:sp>
        <p:nvSpPr>
          <p:cNvPr id="285" name="Google Shape;285;p64"/>
          <p:cNvSpPr txBox="1"/>
          <p:nvPr/>
        </p:nvSpPr>
        <p:spPr>
          <a:xfrm>
            <a:off x="534017" y="1355934"/>
            <a:ext cx="7957074" cy="3372736"/>
          </a:xfrm>
          <a:prstGeom prst="rect">
            <a:avLst/>
          </a:prstGeom>
          <a:noFill/>
          <a:ln>
            <a:noFill/>
          </a:ln>
        </p:spPr>
        <p:txBody>
          <a:bodyPr spcFirstLastPara="1" wrap="square" lIns="91425" tIns="91425" rIns="91425" bIns="91425" anchor="t" anchorCtr="0">
            <a:noAutofit/>
          </a:bodyPr>
          <a:lstStyle/>
          <a:p>
            <a:pPr marL="457200" indent="-381000">
              <a:spcBef>
                <a:spcPts val="600"/>
              </a:spcBef>
              <a:buClr>
                <a:srgbClr val="FF9900"/>
              </a:buClr>
              <a:buSzPts val="2400"/>
              <a:buFont typeface="Avenir"/>
              <a:buChar char="◉"/>
            </a:pPr>
            <a:r>
              <a:rPr lang="en-US" sz="2400" dirty="0">
                <a:latin typeface="Avenir"/>
              </a:rPr>
              <a:t>Building effective LinkedIn profiles</a:t>
            </a:r>
            <a:endParaRPr sz="2400" dirty="0">
              <a:latin typeface="Avenir"/>
              <a:ea typeface="Avenir"/>
              <a:cs typeface="Avenir"/>
              <a:sym typeface="Avenir"/>
            </a:endParaRPr>
          </a:p>
          <a:p>
            <a:pPr marL="457200" indent="-381000">
              <a:spcBef>
                <a:spcPts val="600"/>
              </a:spcBef>
              <a:buClr>
                <a:srgbClr val="FF9900"/>
              </a:buClr>
              <a:buSzPts val="2400"/>
              <a:buFont typeface="Avenir"/>
              <a:buChar char="◉"/>
            </a:pPr>
            <a:r>
              <a:rPr lang="en-US" sz="2400" dirty="0"/>
              <a:t>Leveraging LinkedIn in your job search</a:t>
            </a:r>
            <a:endParaRPr lang="en-US" sz="2400" dirty="0">
              <a:latin typeface="Avenir"/>
            </a:endParaRPr>
          </a:p>
          <a:p>
            <a:pPr marL="457200" indent="-381000">
              <a:buClr>
                <a:srgbClr val="FF9900"/>
              </a:buClr>
              <a:buSzPts val="2400"/>
              <a:buFont typeface="Avenir"/>
              <a:buChar char="◉"/>
            </a:pPr>
            <a:r>
              <a:rPr lang="en-US" sz="2400" dirty="0">
                <a:latin typeface="Avenir"/>
              </a:rPr>
              <a:t>Search functionality-LinkedIn &amp; </a:t>
            </a:r>
            <a:r>
              <a:rPr lang="en-US" sz="2400" dirty="0" err="1">
                <a:latin typeface="Avenir"/>
              </a:rPr>
              <a:t>Tigernet</a:t>
            </a:r>
            <a:endParaRPr lang="en-US" sz="2400" dirty="0">
              <a:latin typeface="Avenir"/>
            </a:endParaRPr>
          </a:p>
          <a:p>
            <a:pPr marL="457200" indent="-381000">
              <a:buClr>
                <a:srgbClr val="FF9900"/>
              </a:buClr>
              <a:buSzPts val="2400"/>
              <a:buFont typeface="Avenir"/>
              <a:buChar char="◉"/>
            </a:pPr>
            <a:r>
              <a:rPr lang="en-US" sz="2400" dirty="0">
                <a:latin typeface="Avenir"/>
              </a:rPr>
              <a:t>Princeton Career Development Resources: </a:t>
            </a:r>
            <a:endParaRPr lang="en-US" dirty="0"/>
          </a:p>
          <a:p>
            <a:pPr marL="76200">
              <a:buClr>
                <a:srgbClr val="FF9900"/>
              </a:buClr>
              <a:buSzPts val="2400"/>
            </a:pPr>
            <a:r>
              <a:rPr lang="en-US" sz="2400" dirty="0">
                <a:latin typeface="Avenir"/>
              </a:rPr>
              <a:t>       Advisors, Career Compass, Career Chats</a:t>
            </a:r>
            <a:endParaRPr lang="en-US" dirty="0"/>
          </a:p>
          <a:p>
            <a:pPr marL="457200" indent="-381000">
              <a:buClr>
                <a:srgbClr val="FF9900"/>
              </a:buClr>
              <a:buSzPts val="2400"/>
              <a:buFont typeface="Avenir"/>
              <a:buChar char="◉"/>
            </a:pPr>
            <a:r>
              <a:rPr lang="en-US" sz="2400" dirty="0"/>
              <a:t>Networking best practices &amp; etiquette</a:t>
            </a:r>
            <a:endParaRPr lang="en-US" sz="2400" dirty="0">
              <a:latin typeface="Avenir"/>
            </a:endParaRPr>
          </a:p>
          <a:p>
            <a:pPr marL="457200" lvl="0" indent="-381000" algn="l" rtl="0">
              <a:spcAft>
                <a:spcPts val="0"/>
              </a:spcAft>
              <a:buClr>
                <a:srgbClr val="FF9900"/>
              </a:buClr>
              <a:buSzPts val="2400"/>
              <a:buFont typeface="Avenir"/>
              <a:buChar char="◉"/>
            </a:pPr>
            <a:endParaRPr lang="en-US">
              <a:ea typeface="Avenir"/>
            </a:endParaRPr>
          </a:p>
          <a:p>
            <a:pPr marL="0" lvl="0" indent="0" algn="l" rtl="0">
              <a:spcBef>
                <a:spcPts val="600"/>
              </a:spcBef>
              <a:spcAft>
                <a:spcPts val="0"/>
              </a:spcAft>
              <a:buNone/>
            </a:pPr>
            <a:endParaRPr sz="2400">
              <a:latin typeface="Avenir"/>
              <a:ea typeface="Avenir"/>
              <a:cs typeface="Avenir"/>
              <a:sym typeface="Avenir"/>
            </a:endParaRPr>
          </a:p>
          <a:p>
            <a:pPr>
              <a:spcBef>
                <a:spcPts val="600"/>
              </a:spcBef>
            </a:pPr>
            <a:endParaRPr lang="en-US" sz="2400">
              <a:latin typeface="Avenir"/>
              <a:ea typeface="Avenir"/>
              <a:cs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cxnSp>
        <p:nvCxnSpPr>
          <p:cNvPr id="282" name="Google Shape;282;p64"/>
          <p:cNvCxnSpPr/>
          <p:nvPr/>
        </p:nvCxnSpPr>
        <p:spPr>
          <a:xfrm>
            <a:off x="0" y="714625"/>
            <a:ext cx="9145500" cy="6300"/>
          </a:xfrm>
          <a:prstGeom prst="straightConnector1">
            <a:avLst/>
          </a:prstGeom>
          <a:noFill/>
          <a:ln w="19050" cap="flat" cmpd="sng">
            <a:solidFill>
              <a:srgbClr val="666666"/>
            </a:solidFill>
            <a:prstDash val="solid"/>
            <a:round/>
            <a:headEnd type="none" w="med" len="med"/>
            <a:tailEnd type="none" w="med" len="med"/>
          </a:ln>
        </p:spPr>
      </p:cxnSp>
      <p:sp>
        <p:nvSpPr>
          <p:cNvPr id="283" name="Google Shape;283;p64"/>
          <p:cNvSpPr/>
          <p:nvPr/>
        </p:nvSpPr>
        <p:spPr>
          <a:xfrm>
            <a:off x="534050" y="472225"/>
            <a:ext cx="4974928" cy="484800"/>
          </a:xfrm>
          <a:prstGeom prst="rect">
            <a:avLst/>
          </a:prstGeom>
          <a:solidFill>
            <a:schemeClr val="accent5"/>
          </a:solidFill>
          <a:ln>
            <a:noFill/>
          </a:ln>
        </p:spPr>
        <p:txBody>
          <a:bodyPr spcFirstLastPara="1" wrap="square" lIns="91425" tIns="91425" rIns="91425" bIns="91425" anchor="ctr" anchorCtr="0">
            <a:noAutofit/>
          </a:bodyPr>
          <a:lstStyle/>
          <a:p>
            <a:r>
              <a:rPr lang="en-US" sz="2000" b="1" dirty="0">
                <a:solidFill>
                  <a:schemeClr val="bg1"/>
                </a:solidFill>
                <a:latin typeface="Avenir"/>
              </a:rPr>
              <a:t>Key </a:t>
            </a:r>
            <a:r>
              <a:rPr lang="en-US" sz="2000" b="1" dirty="0" err="1">
                <a:solidFill>
                  <a:schemeClr val="bg1"/>
                </a:solidFill>
                <a:latin typeface="Avenir"/>
              </a:rPr>
              <a:t>Linkedin</a:t>
            </a:r>
            <a:r>
              <a:rPr lang="en-US" sz="2000" b="1" dirty="0">
                <a:solidFill>
                  <a:schemeClr val="bg1"/>
                </a:solidFill>
                <a:latin typeface="Avenir"/>
              </a:rPr>
              <a:t> Profile Features </a:t>
            </a:r>
            <a:endParaRPr sz="2000" b="1" dirty="0">
              <a:solidFill>
                <a:schemeClr val="bg1"/>
              </a:solidFill>
              <a:latin typeface="Avenir"/>
            </a:endParaRPr>
          </a:p>
        </p:txBody>
      </p:sp>
      <p:sp>
        <p:nvSpPr>
          <p:cNvPr id="285" name="Google Shape;285;p64"/>
          <p:cNvSpPr txBox="1"/>
          <p:nvPr/>
        </p:nvSpPr>
        <p:spPr>
          <a:xfrm>
            <a:off x="536820" y="1586027"/>
            <a:ext cx="7779840" cy="3263480"/>
          </a:xfrm>
          <a:prstGeom prst="rect">
            <a:avLst/>
          </a:prstGeom>
          <a:noFill/>
          <a:ln>
            <a:noFill/>
          </a:ln>
        </p:spPr>
        <p:txBody>
          <a:bodyPr spcFirstLastPara="1" wrap="square" lIns="91425" tIns="91425" rIns="91425" bIns="91425" anchor="t" anchorCtr="0">
            <a:noAutofit/>
          </a:bodyPr>
          <a:lstStyle/>
          <a:p>
            <a:pPr marL="457200" indent="-381000">
              <a:spcBef>
                <a:spcPts val="600"/>
              </a:spcBef>
              <a:buClr>
                <a:srgbClr val="FF9900"/>
              </a:buClr>
              <a:buSzPts val="2400"/>
              <a:buFont typeface="Avenir"/>
              <a:buChar char="◉"/>
            </a:pPr>
            <a:r>
              <a:rPr lang="en-US" sz="2000">
                <a:latin typeface="Avenir"/>
                <a:sym typeface="Avenir"/>
              </a:rPr>
              <a:t>P</a:t>
            </a:r>
            <a:r>
              <a:rPr lang="en-US" sz="2000">
                <a:latin typeface="Avenir"/>
              </a:rPr>
              <a:t>rofessional looking photo &amp; background</a:t>
            </a:r>
          </a:p>
          <a:p>
            <a:pPr marL="457200" indent="-381000">
              <a:spcBef>
                <a:spcPts val="600"/>
              </a:spcBef>
              <a:buClr>
                <a:srgbClr val="FF9900"/>
              </a:buClr>
              <a:buSzPts val="2400"/>
              <a:buFont typeface="Avenir"/>
              <a:buChar char="◉"/>
            </a:pPr>
            <a:r>
              <a:rPr lang="en-US" sz="2000">
                <a:latin typeface="Avenir"/>
              </a:rPr>
              <a:t>Summary ("About") – unique attributes &amp; networking  objectives</a:t>
            </a:r>
          </a:p>
          <a:p>
            <a:pPr marL="457200" indent="-381000">
              <a:spcBef>
                <a:spcPts val="600"/>
              </a:spcBef>
              <a:buClr>
                <a:srgbClr val="FF9900"/>
              </a:buClr>
              <a:buSzPts val="2400"/>
              <a:buFont typeface="Avenir"/>
              <a:buChar char="◉"/>
            </a:pPr>
            <a:r>
              <a:rPr lang="en-US" sz="2000">
                <a:latin typeface="Avenir"/>
              </a:rPr>
              <a:t> Academic coursework, internships, activities</a:t>
            </a:r>
          </a:p>
          <a:p>
            <a:pPr marL="457200" indent="-381000">
              <a:spcBef>
                <a:spcPts val="600"/>
              </a:spcBef>
              <a:buClr>
                <a:srgbClr val="FF9900"/>
              </a:buClr>
              <a:buSzPts val="2400"/>
              <a:buFont typeface="Avenir"/>
              <a:buChar char="◉"/>
            </a:pPr>
            <a:r>
              <a:rPr lang="en-US" sz="2000">
                <a:latin typeface="Avenir"/>
              </a:rPr>
              <a:t> Key jobs/activities – highlight roles, responsibilities &amp; results</a:t>
            </a:r>
          </a:p>
          <a:p>
            <a:pPr marL="457200" lvl="0" indent="-381000">
              <a:spcBef>
                <a:spcPts val="600"/>
              </a:spcBef>
              <a:buClr>
                <a:srgbClr val="FF9900"/>
              </a:buClr>
              <a:buSzPts val="2400"/>
              <a:buFont typeface="Avenir"/>
              <a:buChar char="◉"/>
            </a:pPr>
            <a:r>
              <a:rPr lang="en-US" sz="2000">
                <a:latin typeface="Avenir"/>
                <a:ea typeface="Avenir"/>
                <a:cs typeface="Avenir"/>
                <a:sym typeface="Avenir"/>
              </a:rPr>
              <a:t> </a:t>
            </a:r>
            <a:r>
              <a:rPr lang="en-US" sz="2000">
                <a:latin typeface="Avenir"/>
              </a:rPr>
              <a:t>Recommendations &amp; skills</a:t>
            </a:r>
            <a:endParaRPr sz="2000">
              <a:latin typeface="Avenir"/>
              <a:ea typeface="Avenir"/>
              <a:cs typeface="Avenir"/>
              <a:sym typeface="Avenir"/>
            </a:endParaRPr>
          </a:p>
          <a:p>
            <a:endParaRPr lang="en-US" sz="2400">
              <a:latin typeface="Avenir"/>
            </a:endParaRPr>
          </a:p>
          <a:p>
            <a:pPr>
              <a:buFont typeface="Wingdings" panose="05000000000000000000" pitchFamily="2" charset="2"/>
              <a:buChar char="Ø"/>
            </a:pPr>
            <a:endParaRPr lang="en-US" sz="2400">
              <a:latin typeface="Avenir"/>
            </a:endParaRPr>
          </a:p>
          <a:p>
            <a:pPr>
              <a:buFont typeface="Wingdings" panose="05000000000000000000" pitchFamily="2" charset="2"/>
              <a:buChar char="Ø"/>
            </a:pPr>
            <a:endParaRPr lang="en-US" sz="2400">
              <a:latin typeface="Avenir"/>
            </a:endParaRPr>
          </a:p>
          <a:p>
            <a:pPr>
              <a:buFont typeface="Wingdings" panose="05000000000000000000" pitchFamily="2" charset="2"/>
              <a:buChar char="Ø"/>
            </a:pPr>
            <a:endParaRPr lang="en-US" sz="2400"/>
          </a:p>
          <a:p>
            <a:pPr>
              <a:buFont typeface="Wingdings" panose="05000000000000000000" pitchFamily="2" charset="2"/>
              <a:buChar char="Ø"/>
            </a:pPr>
            <a:endParaRPr lang="en-US" sz="2400"/>
          </a:p>
          <a:p>
            <a:pPr marL="0" lvl="0" indent="0" algn="l" rtl="0">
              <a:spcBef>
                <a:spcPts val="600"/>
              </a:spcBef>
              <a:spcAft>
                <a:spcPts val="0"/>
              </a:spcAft>
              <a:buNone/>
            </a:pPr>
            <a:endParaRPr sz="2400">
              <a:latin typeface="Avenir"/>
              <a:ea typeface="Avenir"/>
              <a:cs typeface="Avenir"/>
              <a:sym typeface="Avenir"/>
            </a:endParaRPr>
          </a:p>
          <a:p>
            <a:pPr marL="0" lvl="0" indent="0" algn="l" rtl="0">
              <a:spcBef>
                <a:spcPts val="600"/>
              </a:spcBef>
              <a:spcAft>
                <a:spcPts val="0"/>
              </a:spcAft>
              <a:buNone/>
            </a:pPr>
            <a:endParaRPr sz="2400">
              <a:latin typeface="Avenir"/>
              <a:ea typeface="Avenir"/>
              <a:cs typeface="Avenir"/>
              <a:sym typeface="Avenir"/>
            </a:endParaRPr>
          </a:p>
        </p:txBody>
      </p:sp>
    </p:spTree>
    <p:extLst>
      <p:ext uri="{BB962C8B-B14F-4D97-AF65-F5344CB8AC3E}">
        <p14:creationId xmlns:p14="http://schemas.microsoft.com/office/powerpoint/2010/main" val="198760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cxnSp>
        <p:nvCxnSpPr>
          <p:cNvPr id="282" name="Google Shape;282;p64"/>
          <p:cNvCxnSpPr/>
          <p:nvPr/>
        </p:nvCxnSpPr>
        <p:spPr>
          <a:xfrm>
            <a:off x="0" y="714625"/>
            <a:ext cx="9145500" cy="6300"/>
          </a:xfrm>
          <a:prstGeom prst="straightConnector1">
            <a:avLst/>
          </a:prstGeom>
          <a:noFill/>
          <a:ln w="19050" cap="flat" cmpd="sng">
            <a:solidFill>
              <a:srgbClr val="666666"/>
            </a:solidFill>
            <a:prstDash val="solid"/>
            <a:round/>
            <a:headEnd type="none" w="med" len="med"/>
            <a:tailEnd type="none" w="med" len="med"/>
          </a:ln>
        </p:spPr>
      </p:cxnSp>
      <p:sp>
        <p:nvSpPr>
          <p:cNvPr id="283" name="Google Shape;283;p64"/>
          <p:cNvSpPr/>
          <p:nvPr/>
        </p:nvSpPr>
        <p:spPr>
          <a:xfrm>
            <a:off x="534050" y="472225"/>
            <a:ext cx="7971600" cy="484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4"/>
          <p:cNvSpPr txBox="1"/>
          <p:nvPr/>
        </p:nvSpPr>
        <p:spPr>
          <a:xfrm>
            <a:off x="638350" y="322431"/>
            <a:ext cx="7971980" cy="636445"/>
          </a:xfrm>
          <a:prstGeom prst="rect">
            <a:avLst/>
          </a:prstGeom>
          <a:noFill/>
          <a:ln>
            <a:noFill/>
          </a:ln>
        </p:spPr>
        <p:txBody>
          <a:bodyPr spcFirstLastPara="1" wrap="square" lIns="91425" tIns="91425" rIns="91425" bIns="91425" anchor="t" anchorCtr="0">
            <a:noAutofit/>
          </a:bodyPr>
          <a:lstStyle/>
          <a:p>
            <a:r>
              <a:rPr lang="en-US" sz="2400" b="1">
                <a:solidFill>
                  <a:schemeClr val="bg1"/>
                </a:solidFill>
                <a:latin typeface="Avenir"/>
              </a:rPr>
              <a:t>LinkedIn Profile Examples from Princeton Students/ Alumni</a:t>
            </a:r>
            <a:endParaRPr sz="2800">
              <a:solidFill>
                <a:schemeClr val="bg1"/>
              </a:solidFill>
              <a:latin typeface="Avenir"/>
              <a:ea typeface="Rasa"/>
              <a:cs typeface="Rasa"/>
              <a:sym typeface="Rasa"/>
            </a:endParaRPr>
          </a:p>
        </p:txBody>
      </p:sp>
      <p:sp>
        <p:nvSpPr>
          <p:cNvPr id="6" name="Google Shape;285;p64">
            <a:extLst>
              <a:ext uri="{FF2B5EF4-FFF2-40B4-BE49-F238E27FC236}">
                <a16:creationId xmlns:a16="http://schemas.microsoft.com/office/drawing/2014/main" id="{85E45C5B-DB1C-4F5C-AC2F-D3A1606D97AD}"/>
              </a:ext>
            </a:extLst>
          </p:cNvPr>
          <p:cNvSpPr txBox="1"/>
          <p:nvPr/>
        </p:nvSpPr>
        <p:spPr>
          <a:xfrm>
            <a:off x="1282861" y="1198533"/>
            <a:ext cx="6809700" cy="3683700"/>
          </a:xfrm>
          <a:prstGeom prst="rect">
            <a:avLst/>
          </a:prstGeom>
          <a:noFill/>
          <a:ln>
            <a:noFill/>
          </a:ln>
        </p:spPr>
        <p:txBody>
          <a:bodyPr spcFirstLastPara="1" wrap="square" lIns="91425" tIns="91425" rIns="91425" bIns="91425" anchor="t" anchorCtr="0">
            <a:noAutofit/>
          </a:bodyPr>
          <a:lstStyle/>
          <a:p>
            <a:pPr marL="457200" indent="-381000">
              <a:spcBef>
                <a:spcPts val="600"/>
              </a:spcBef>
              <a:buClr>
                <a:srgbClr val="FF9900"/>
              </a:buClr>
              <a:buSzPts val="2400"/>
              <a:buFont typeface="Arial"/>
              <a:buChar char="•"/>
            </a:pPr>
            <a:r>
              <a:rPr lang="en-US" sz="1800">
                <a:hlinkClick r:id="rId3"/>
              </a:rPr>
              <a:t>https:www.linkedin.com/in/loan-t-le-7270753</a:t>
            </a:r>
          </a:p>
          <a:p>
            <a:pPr marL="457200" indent="-381000">
              <a:spcBef>
                <a:spcPts val="600"/>
              </a:spcBef>
              <a:buClr>
                <a:srgbClr val="FF9900"/>
              </a:buClr>
              <a:buSzPts val="2400"/>
              <a:buFont typeface="Arial"/>
              <a:buChar char="•"/>
            </a:pPr>
            <a:r>
              <a:rPr lang="en-US" sz="1800" u="sng">
                <a:latin typeface="Avenir"/>
                <a:hlinkClick r:id="rId4"/>
              </a:rPr>
              <a:t>http://linkedin.com/in/pranaya-anshu-330b28132</a:t>
            </a:r>
            <a:endParaRPr lang="en-US" sz="1800">
              <a:latin typeface="Avenir"/>
            </a:endParaRPr>
          </a:p>
          <a:p>
            <a:pPr marL="361950" indent="-285750">
              <a:spcBef>
                <a:spcPts val="600"/>
              </a:spcBef>
              <a:buChar char="•"/>
            </a:pPr>
            <a:r>
              <a:rPr lang="en-US" sz="1800"/>
              <a:t>  </a:t>
            </a:r>
            <a:r>
              <a:rPr lang="en-US" sz="1800">
                <a:hlinkClick r:id="rId5"/>
              </a:rPr>
              <a:t>https://www.linkedin.com/in/sarina-krishnan</a:t>
            </a:r>
          </a:p>
          <a:p>
            <a:pPr marL="361950" indent="-285750">
              <a:spcBef>
                <a:spcPts val="600"/>
              </a:spcBef>
              <a:buChar char="•"/>
            </a:pPr>
            <a:r>
              <a:rPr lang="en-US" sz="1800">
                <a:hlinkClick r:id="rId6"/>
              </a:rPr>
              <a:t>  https://www.linkedin.com/in/elizabeth-poku</a:t>
            </a:r>
            <a:r>
              <a:rPr lang="en-US" sz="1800"/>
              <a:t> </a:t>
            </a:r>
            <a:endParaRPr lang="en-US"/>
          </a:p>
          <a:p>
            <a:pPr marL="457200" indent="-381000">
              <a:spcBef>
                <a:spcPts val="600"/>
              </a:spcBef>
              <a:buClr>
                <a:srgbClr val="FF9900"/>
              </a:buClr>
              <a:buSzPts val="2400"/>
              <a:buFont typeface="Arial"/>
              <a:buChar char="•"/>
            </a:pPr>
            <a:r>
              <a:rPr lang="en-US" sz="1800">
                <a:hlinkClick r:id="rId7"/>
              </a:rPr>
              <a:t>https://www.linkedin.com/in/nicoleptorres</a:t>
            </a:r>
          </a:p>
          <a:p>
            <a:pPr marL="457200" indent="-381000">
              <a:spcBef>
                <a:spcPts val="600"/>
              </a:spcBef>
              <a:buClr>
                <a:srgbClr val="FF9900"/>
              </a:buClr>
              <a:buSzPts val="2400"/>
              <a:buFont typeface="Arial"/>
              <a:buChar char="•"/>
            </a:pPr>
            <a:r>
              <a:rPr lang="en-US" sz="1800">
                <a:hlinkClick r:id="rId8"/>
              </a:rPr>
              <a:t>https://www.linkedin.com/in/chloe-hc-lau</a:t>
            </a:r>
          </a:p>
          <a:p>
            <a:pPr marL="457200" indent="-381000">
              <a:spcBef>
                <a:spcPts val="600"/>
              </a:spcBef>
              <a:buClr>
                <a:srgbClr val="FF9900"/>
              </a:buClr>
              <a:buSzPts val="2400"/>
              <a:buFont typeface="Arial"/>
              <a:buChar char="•"/>
            </a:pPr>
            <a:r>
              <a:rPr lang="en-US" sz="1800">
                <a:hlinkClick r:id="rId9"/>
              </a:rPr>
              <a:t>https://www.linkedin.com/in/prentis-hall-033549</a:t>
            </a:r>
          </a:p>
          <a:p>
            <a:pPr marL="457200" indent="-381000">
              <a:spcBef>
                <a:spcPts val="600"/>
              </a:spcBef>
              <a:buClr>
                <a:srgbClr val="FF9900"/>
              </a:buClr>
              <a:buSzPts val="2400"/>
              <a:buFont typeface="Arial"/>
              <a:buChar char="•"/>
            </a:pPr>
            <a:r>
              <a:rPr lang="en-US" sz="1800" u="sng">
                <a:latin typeface="Avenir"/>
                <a:hlinkClick r:id="rId10"/>
              </a:rPr>
              <a:t>http://linkedin.com/in/tonyrodriguez79</a:t>
            </a:r>
            <a:endParaRPr lang="en-US" sz="1800">
              <a:latin typeface="Avenir"/>
            </a:endParaRPr>
          </a:p>
          <a:p>
            <a:pPr marL="457200" indent="-381000">
              <a:spcBef>
                <a:spcPts val="600"/>
              </a:spcBef>
              <a:buClr>
                <a:srgbClr val="FF9900"/>
              </a:buClr>
              <a:buSzPts val="2400"/>
              <a:buFont typeface="Arial"/>
              <a:buChar char="•"/>
            </a:pPr>
            <a:endParaRPr lang="en-US" sz="1800">
              <a:latin typeface="Avenir"/>
            </a:endParaRPr>
          </a:p>
          <a:p>
            <a:endParaRPr lang="en-US" sz="2000">
              <a:latin typeface="Avenir"/>
            </a:endParaRPr>
          </a:p>
          <a:p>
            <a:pPr>
              <a:buFont typeface="Arial" panose="05000000000000000000" pitchFamily="2" charset="2"/>
              <a:buChar char="•"/>
            </a:pPr>
            <a:endParaRPr lang="en-US" sz="2400"/>
          </a:p>
          <a:p>
            <a:pPr>
              <a:buFont typeface="Arial" panose="05000000000000000000" pitchFamily="2" charset="2"/>
              <a:buChar char="•"/>
            </a:pPr>
            <a:endParaRPr lang="en-US" sz="2400"/>
          </a:p>
          <a:p>
            <a:pPr>
              <a:buFont typeface="Arial" panose="05000000000000000000" pitchFamily="2" charset="2"/>
              <a:buChar char="•"/>
            </a:pPr>
            <a:endParaRPr lang="en-US" sz="2400"/>
          </a:p>
          <a:p>
            <a:pPr>
              <a:buFont typeface="Arial" panose="05000000000000000000" pitchFamily="2" charset="2"/>
              <a:buChar char="•"/>
            </a:pPr>
            <a:endParaRPr lang="en-US" sz="2400"/>
          </a:p>
          <a:p>
            <a:pPr marL="0" lvl="0" indent="0" algn="l" rtl="0">
              <a:spcBef>
                <a:spcPts val="600"/>
              </a:spcBef>
              <a:spcAft>
                <a:spcPts val="0"/>
              </a:spcAft>
              <a:buNone/>
            </a:pPr>
            <a:endParaRPr sz="2400">
              <a:latin typeface="Avenir"/>
              <a:ea typeface="Avenir"/>
              <a:cs typeface="Avenir"/>
              <a:sym typeface="Avenir"/>
            </a:endParaRPr>
          </a:p>
          <a:p>
            <a:pPr marL="0" lvl="0" indent="0" algn="l" rtl="0">
              <a:spcBef>
                <a:spcPts val="600"/>
              </a:spcBef>
              <a:spcAft>
                <a:spcPts val="0"/>
              </a:spcAft>
              <a:buNone/>
            </a:pPr>
            <a:endParaRPr sz="2400">
              <a:latin typeface="Avenir"/>
              <a:ea typeface="Avenir"/>
              <a:cs typeface="Avenir"/>
              <a:sym typeface="Avenir"/>
            </a:endParaRPr>
          </a:p>
        </p:txBody>
      </p:sp>
    </p:spTree>
    <p:extLst>
      <p:ext uri="{BB962C8B-B14F-4D97-AF65-F5344CB8AC3E}">
        <p14:creationId xmlns:p14="http://schemas.microsoft.com/office/powerpoint/2010/main" val="3030960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cxnSp>
        <p:nvCxnSpPr>
          <p:cNvPr id="282" name="Google Shape;282;p64"/>
          <p:cNvCxnSpPr/>
          <p:nvPr/>
        </p:nvCxnSpPr>
        <p:spPr>
          <a:xfrm>
            <a:off x="0" y="714625"/>
            <a:ext cx="9145500" cy="6300"/>
          </a:xfrm>
          <a:prstGeom prst="straightConnector1">
            <a:avLst/>
          </a:prstGeom>
          <a:noFill/>
          <a:ln w="19050" cap="flat" cmpd="sng">
            <a:solidFill>
              <a:srgbClr val="666666"/>
            </a:solidFill>
            <a:prstDash val="solid"/>
            <a:round/>
            <a:headEnd type="none" w="med" len="med"/>
            <a:tailEnd type="none" w="med" len="med"/>
          </a:ln>
        </p:spPr>
      </p:cxnSp>
      <p:sp>
        <p:nvSpPr>
          <p:cNvPr id="283" name="Google Shape;283;p64"/>
          <p:cNvSpPr/>
          <p:nvPr/>
        </p:nvSpPr>
        <p:spPr>
          <a:xfrm>
            <a:off x="534050" y="430203"/>
            <a:ext cx="8290967" cy="526822"/>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4"/>
          <p:cNvSpPr txBox="1"/>
          <p:nvPr/>
        </p:nvSpPr>
        <p:spPr>
          <a:xfrm>
            <a:off x="638350" y="427455"/>
            <a:ext cx="7337250" cy="359100"/>
          </a:xfrm>
          <a:prstGeom prst="rect">
            <a:avLst/>
          </a:prstGeom>
          <a:noFill/>
          <a:ln>
            <a:noFill/>
          </a:ln>
        </p:spPr>
        <p:txBody>
          <a:bodyPr spcFirstLastPara="1" wrap="square" lIns="91425" tIns="91425" rIns="91425" bIns="91425" anchor="t" anchorCtr="0">
            <a:noAutofit/>
          </a:bodyPr>
          <a:lstStyle/>
          <a:p>
            <a:r>
              <a:rPr lang="en-US" sz="2400" b="1">
                <a:solidFill>
                  <a:schemeClr val="bg1"/>
                </a:solidFill>
                <a:latin typeface="Avenir"/>
                <a:ea typeface="Rasa"/>
                <a:cs typeface="Rasa"/>
                <a:sym typeface="Rasa"/>
              </a:rPr>
              <a:t>Utilizing </a:t>
            </a:r>
            <a:r>
              <a:rPr lang="en-US" sz="2400" b="1">
                <a:solidFill>
                  <a:schemeClr val="bg1"/>
                </a:solidFill>
                <a:latin typeface="Avenir"/>
              </a:rPr>
              <a:t>LinkedIn’s &amp; Princeton's search functions</a:t>
            </a:r>
            <a:endParaRPr sz="2400" b="1">
              <a:solidFill>
                <a:schemeClr val="bg1"/>
              </a:solidFill>
              <a:latin typeface="Avenir"/>
              <a:ea typeface="Rasa"/>
              <a:cs typeface="Rasa"/>
              <a:sym typeface="Rasa"/>
            </a:endParaRPr>
          </a:p>
        </p:txBody>
      </p:sp>
      <p:sp>
        <p:nvSpPr>
          <p:cNvPr id="285" name="Google Shape;285;p64"/>
          <p:cNvSpPr txBox="1"/>
          <p:nvPr/>
        </p:nvSpPr>
        <p:spPr>
          <a:xfrm>
            <a:off x="536530" y="1501573"/>
            <a:ext cx="8289164" cy="3330713"/>
          </a:xfrm>
          <a:prstGeom prst="rect">
            <a:avLst/>
          </a:prstGeom>
          <a:noFill/>
          <a:ln>
            <a:noFill/>
          </a:ln>
        </p:spPr>
        <p:txBody>
          <a:bodyPr spcFirstLastPara="1" wrap="square" lIns="91425" tIns="91425" rIns="91425" bIns="91425" anchor="t" anchorCtr="0">
            <a:noAutofit/>
          </a:bodyPr>
          <a:lstStyle/>
          <a:p>
            <a:pPr marL="457200" lvl="0" indent="-381000">
              <a:buClr>
                <a:srgbClr val="FF9900"/>
              </a:buClr>
              <a:buSzPts val="2400"/>
              <a:buFont typeface="Avenir"/>
              <a:buChar char="◉"/>
            </a:pPr>
            <a:r>
              <a:rPr lang="en-US" sz="2000" dirty="0">
                <a:latin typeface="Avenir"/>
                <a:ea typeface="Avenir"/>
                <a:cs typeface="Avenir"/>
                <a:sym typeface="Avenir"/>
              </a:rPr>
              <a:t>S</a:t>
            </a:r>
            <a:r>
              <a:rPr lang="en-US" sz="2000" dirty="0">
                <a:latin typeface="Avenir"/>
              </a:rPr>
              <a:t>earch feature filters: professions, industries, companies</a:t>
            </a:r>
            <a:endParaRPr lang="en-US" sz="2000" dirty="0">
              <a:latin typeface="Avenir"/>
              <a:ea typeface="Avenir"/>
              <a:cs typeface="Avenir"/>
            </a:endParaRPr>
          </a:p>
          <a:p>
            <a:pPr marL="457200" indent="-381000">
              <a:buClr>
                <a:srgbClr val="FF9900"/>
              </a:buClr>
              <a:buSzPts val="2400"/>
              <a:buFont typeface="Avenir"/>
              <a:buChar char="◉"/>
            </a:pPr>
            <a:r>
              <a:rPr lang="en-US" sz="2000" dirty="0">
                <a:latin typeface="Avenir"/>
              </a:rPr>
              <a:t>Tighten focus by using: geography, schools, and connections</a:t>
            </a:r>
          </a:p>
          <a:p>
            <a:pPr marL="457200" indent="-381000">
              <a:buClr>
                <a:srgbClr val="FF9900"/>
              </a:buClr>
              <a:buSzPts val="2400"/>
              <a:buFont typeface="Avenir"/>
              <a:buChar char="◉"/>
            </a:pPr>
            <a:r>
              <a:rPr lang="en-US" sz="2000" dirty="0">
                <a:latin typeface="Avenir"/>
              </a:rPr>
              <a:t> 1</a:t>
            </a:r>
            <a:r>
              <a:rPr lang="en-US" sz="2000" baseline="30000" dirty="0">
                <a:latin typeface="Avenir"/>
              </a:rPr>
              <a:t>st</a:t>
            </a:r>
            <a:r>
              <a:rPr lang="en-US" sz="2000" dirty="0">
                <a:latin typeface="Avenir"/>
              </a:rPr>
              <a:t> &amp; 2</a:t>
            </a:r>
            <a:r>
              <a:rPr lang="en-US" sz="2000" baseline="30000" dirty="0">
                <a:latin typeface="Avenir"/>
              </a:rPr>
              <a:t>nd</a:t>
            </a:r>
            <a:r>
              <a:rPr lang="en-US" sz="2000" dirty="0">
                <a:latin typeface="Avenir"/>
              </a:rPr>
              <a:t>  level connections are most effective ("warm")</a:t>
            </a:r>
          </a:p>
          <a:p>
            <a:pPr marL="457200" indent="-381000">
              <a:buClr>
                <a:srgbClr val="FF9900"/>
              </a:buClr>
              <a:buSzPts val="2400"/>
              <a:buFont typeface="Avenir"/>
              <a:buChar char="◉"/>
            </a:pPr>
            <a:r>
              <a:rPr lang="en-US" sz="2000" dirty="0">
                <a:latin typeface="Avenir"/>
              </a:rPr>
              <a:t>Prioritize relevant profiles from search: target networking contacts </a:t>
            </a:r>
          </a:p>
          <a:p>
            <a:pPr marL="457200" indent="-381000">
              <a:buClr>
                <a:srgbClr val="FF9900"/>
              </a:buClr>
              <a:buSzPts val="2400"/>
              <a:buFont typeface="Avenir"/>
              <a:buChar char="◉"/>
            </a:pPr>
            <a:endParaRPr lang="en-US" sz="2000" dirty="0">
              <a:latin typeface="Avenir"/>
            </a:endParaRPr>
          </a:p>
          <a:p>
            <a:pPr marL="457200" indent="-381000">
              <a:buClr>
                <a:srgbClr val="FF9900"/>
              </a:buClr>
              <a:buSzPts val="2400"/>
              <a:buFont typeface="Avenir"/>
              <a:buChar char="◉"/>
            </a:pPr>
            <a:r>
              <a:rPr lang="en-US" sz="2000" dirty="0">
                <a:hlinkClick r:id="rId3"/>
              </a:rPr>
              <a:t>LinkedIn search tool</a:t>
            </a:r>
            <a:r>
              <a:rPr lang="en-US" sz="2000" dirty="0">
                <a:latin typeface="Avenir"/>
              </a:rPr>
              <a:t> - for </a:t>
            </a:r>
            <a:r>
              <a:rPr lang="en-US" sz="2000" dirty="0"/>
              <a:t>Princeton University alumni</a:t>
            </a:r>
          </a:p>
          <a:p>
            <a:pPr marL="457200" indent="-381000">
              <a:spcBef>
                <a:spcPts val="600"/>
              </a:spcBef>
              <a:buSzPts val="2400"/>
              <a:buFont typeface="Avenir,Sans-Serif"/>
              <a:buChar char="◉"/>
            </a:pPr>
            <a:r>
              <a:rPr lang="en-US" sz="2000" dirty="0">
                <a:hlinkClick r:id="rId4"/>
              </a:rPr>
              <a:t>TigerNet</a:t>
            </a:r>
            <a:r>
              <a:rPr lang="en-US" sz="2000" dirty="0"/>
              <a:t> – Career Search function ("Alumni Directory")</a:t>
            </a:r>
          </a:p>
          <a:p>
            <a:pPr marL="457200" indent="-381000">
              <a:buClr>
                <a:srgbClr val="FF9900"/>
              </a:buClr>
              <a:buSzPts val="2400"/>
              <a:buFont typeface="Avenir"/>
              <a:buChar char="◉"/>
            </a:pPr>
            <a:r>
              <a:rPr lang="en-US" sz="2000" dirty="0">
                <a:latin typeface="Avenir"/>
              </a:rPr>
              <a:t>Princeton: </a:t>
            </a:r>
            <a:r>
              <a:rPr lang="en-US" sz="2000" dirty="0">
                <a:hlinkClick r:id="rId5"/>
              </a:rPr>
              <a:t>Alumni Profiles | Career Compass</a:t>
            </a:r>
            <a:r>
              <a:rPr lang="en-US" sz="2000" dirty="0">
                <a:latin typeface="Avenir"/>
              </a:rPr>
              <a:t> , and</a:t>
            </a:r>
            <a:endParaRPr lang="en-US" sz="2000" dirty="0"/>
          </a:p>
          <a:p>
            <a:pPr marL="457200" indent="-381000">
              <a:buClr>
                <a:srgbClr val="FF9900"/>
              </a:buClr>
              <a:buSzPts val="2400"/>
              <a:buFont typeface="Avenir"/>
              <a:buChar char="◉"/>
            </a:pPr>
            <a:r>
              <a:rPr lang="en-US" sz="2000" dirty="0">
                <a:hlinkClick r:id="rId6"/>
              </a:rPr>
              <a:t>Career Chats | Center for Career Development</a:t>
            </a:r>
            <a:endParaRPr lang="en-US" sz="2000" dirty="0"/>
          </a:p>
          <a:p>
            <a:pPr marL="457200" lvl="0" indent="-381000" algn="l" rtl="0">
              <a:spcBef>
                <a:spcPts val="0"/>
              </a:spcBef>
              <a:spcAft>
                <a:spcPts val="0"/>
              </a:spcAft>
              <a:buClr>
                <a:srgbClr val="FF9900"/>
              </a:buClr>
              <a:buSzPts val="2400"/>
              <a:buFont typeface="Avenir"/>
              <a:buChar char="◉"/>
            </a:pPr>
            <a:endParaRPr lang="en-US" sz="2400">
              <a:ea typeface="Avenir"/>
            </a:endParaRPr>
          </a:p>
          <a:p>
            <a:pPr marL="457200" indent="-381000">
              <a:buClr>
                <a:srgbClr val="FF9900"/>
              </a:buClr>
              <a:buSzPts val="2400"/>
              <a:buFont typeface="Avenir"/>
              <a:buChar char="◉"/>
            </a:pPr>
            <a:endParaRPr lang="en-US" sz="2400">
              <a:latin typeface="Avenir"/>
              <a:ea typeface="Avenir"/>
              <a:cs typeface="Avenir"/>
            </a:endParaRPr>
          </a:p>
        </p:txBody>
      </p:sp>
    </p:spTree>
    <p:extLst>
      <p:ext uri="{BB962C8B-B14F-4D97-AF65-F5344CB8AC3E}">
        <p14:creationId xmlns:p14="http://schemas.microsoft.com/office/powerpoint/2010/main" val="185125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80"/>
          <p:cNvSpPr txBox="1"/>
          <p:nvPr/>
        </p:nvSpPr>
        <p:spPr>
          <a:xfrm>
            <a:off x="4071974" y="2111650"/>
            <a:ext cx="5072025" cy="2581150"/>
          </a:xfrm>
          <a:prstGeom prst="rect">
            <a:avLst/>
          </a:prstGeom>
          <a:noFill/>
          <a:ln>
            <a:noFill/>
          </a:ln>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endParaRPr sz="1800">
              <a:solidFill>
                <a:schemeClr val="dk1"/>
              </a:solidFill>
              <a:latin typeface="Avenir"/>
              <a:ea typeface="Avenir"/>
              <a:cs typeface="Avenir"/>
              <a:sym typeface="Avenir"/>
            </a:endParaRPr>
          </a:p>
        </p:txBody>
      </p:sp>
      <p:cxnSp>
        <p:nvCxnSpPr>
          <p:cNvPr id="420" name="Google Shape;420;p80"/>
          <p:cNvCxnSpPr/>
          <p:nvPr/>
        </p:nvCxnSpPr>
        <p:spPr>
          <a:xfrm>
            <a:off x="-750" y="1580050"/>
            <a:ext cx="9145500" cy="6300"/>
          </a:xfrm>
          <a:prstGeom prst="straightConnector1">
            <a:avLst/>
          </a:prstGeom>
          <a:noFill/>
          <a:ln w="19050" cap="flat" cmpd="sng">
            <a:solidFill>
              <a:srgbClr val="666666"/>
            </a:solidFill>
            <a:prstDash val="solid"/>
            <a:round/>
            <a:headEnd type="none" w="med" len="med"/>
            <a:tailEnd type="none" w="med" len="med"/>
          </a:ln>
        </p:spPr>
      </p:cxnSp>
      <p:pic>
        <p:nvPicPr>
          <p:cNvPr id="421" name="Google Shape;421;p80"/>
          <p:cNvPicPr preferRelativeResize="0"/>
          <p:nvPr/>
        </p:nvPicPr>
        <p:blipFill rotWithShape="1">
          <a:blip r:embed="rId3">
            <a:alphaModFix/>
          </a:blip>
          <a:srcRect l="17591" r="17591"/>
          <a:stretch/>
        </p:blipFill>
        <p:spPr>
          <a:xfrm>
            <a:off x="171975" y="701275"/>
            <a:ext cx="3823800" cy="3836100"/>
          </a:xfrm>
          <a:prstGeom prst="ellipse">
            <a:avLst/>
          </a:prstGeom>
          <a:noFill/>
          <a:ln>
            <a:noFill/>
          </a:ln>
        </p:spPr>
      </p:pic>
      <p:sp>
        <p:nvSpPr>
          <p:cNvPr id="422" name="Google Shape;422;p80"/>
          <p:cNvSpPr txBox="1"/>
          <p:nvPr/>
        </p:nvSpPr>
        <p:spPr>
          <a:xfrm>
            <a:off x="4071975" y="1009750"/>
            <a:ext cx="4818300" cy="836400"/>
          </a:xfrm>
          <a:prstGeom prst="rect">
            <a:avLst/>
          </a:prstGeom>
          <a:noFill/>
          <a:ln>
            <a:noFill/>
          </a:ln>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endParaRPr sz="2400">
              <a:latin typeface="Montserrat"/>
              <a:ea typeface="Montserrat"/>
              <a:cs typeface="Montserrat"/>
              <a:sym typeface="Montserrat"/>
            </a:endParaRPr>
          </a:p>
        </p:txBody>
      </p:sp>
      <p:sp>
        <p:nvSpPr>
          <p:cNvPr id="423" name="Google Shape;423;p80"/>
          <p:cNvSpPr/>
          <p:nvPr/>
        </p:nvSpPr>
        <p:spPr>
          <a:xfrm>
            <a:off x="4154068" y="456150"/>
            <a:ext cx="4659657" cy="970183"/>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0"/>
          <p:cNvSpPr txBox="1"/>
          <p:nvPr/>
        </p:nvSpPr>
        <p:spPr>
          <a:xfrm>
            <a:off x="4306825" y="700105"/>
            <a:ext cx="4205100" cy="72172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lt1"/>
                </a:solidFill>
                <a:latin typeface="Georgia"/>
                <a:ea typeface="Georgia"/>
                <a:cs typeface="Georgia"/>
                <a:sym typeface="Georgia"/>
              </a:rPr>
              <a:t>Networking Best Practices </a:t>
            </a:r>
            <a:endParaRPr sz="2000">
              <a:solidFill>
                <a:schemeClr val="lt1"/>
              </a:solidFill>
              <a:latin typeface="Georgia"/>
              <a:ea typeface="Georgia"/>
              <a:cs typeface="Georgia"/>
              <a:sym typeface="Georgia"/>
            </a:endParaRPr>
          </a:p>
        </p:txBody>
      </p:sp>
      <p:sp>
        <p:nvSpPr>
          <p:cNvPr id="8" name="Google Shape;285;p64">
            <a:extLst>
              <a:ext uri="{FF2B5EF4-FFF2-40B4-BE49-F238E27FC236}">
                <a16:creationId xmlns:a16="http://schemas.microsoft.com/office/drawing/2014/main" id="{85DC0FA4-1292-4285-9CFE-6CE7A5EEDF89}"/>
              </a:ext>
            </a:extLst>
          </p:cNvPr>
          <p:cNvSpPr txBox="1"/>
          <p:nvPr/>
        </p:nvSpPr>
        <p:spPr>
          <a:xfrm>
            <a:off x="4153049" y="1667353"/>
            <a:ext cx="4358875" cy="3247546"/>
          </a:xfrm>
          <a:prstGeom prst="rect">
            <a:avLst/>
          </a:prstGeom>
          <a:noFill/>
          <a:ln>
            <a:noFill/>
          </a:ln>
        </p:spPr>
        <p:txBody>
          <a:bodyPr spcFirstLastPara="1" wrap="square" lIns="91425" tIns="91425" rIns="91425" bIns="91425" anchor="t" anchorCtr="0">
            <a:noAutofit/>
          </a:bodyPr>
          <a:lstStyle/>
          <a:p>
            <a:pPr marL="457200" lvl="0" indent="-381000" algn="l" rtl="0">
              <a:spcBef>
                <a:spcPts val="600"/>
              </a:spcBef>
              <a:spcAft>
                <a:spcPts val="0"/>
              </a:spcAft>
              <a:buClr>
                <a:srgbClr val="FF9900"/>
              </a:buClr>
              <a:buSzPts val="2400"/>
              <a:buFont typeface="Avenir"/>
              <a:buChar char="◉"/>
            </a:pPr>
            <a:r>
              <a:rPr lang="en-US" sz="2000" dirty="0">
                <a:latin typeface="Avenir"/>
                <a:ea typeface="Avenir"/>
                <a:cs typeface="Avenir"/>
                <a:sym typeface="Avenir"/>
              </a:rPr>
              <a:t>Create a ‘warm’ introduction through mutual connections (i.e. professors, mentors, and alums)</a:t>
            </a:r>
            <a:endParaRPr lang="en-US" sz="2000" dirty="0">
              <a:latin typeface="Avenir"/>
              <a:ea typeface="Avenir"/>
              <a:cs typeface="Avenir"/>
            </a:endParaRPr>
          </a:p>
          <a:p>
            <a:pPr marL="457200" lvl="0" indent="-381000" algn="l" rtl="0">
              <a:spcBef>
                <a:spcPts val="600"/>
              </a:spcBef>
              <a:spcAft>
                <a:spcPts val="0"/>
              </a:spcAft>
              <a:buClr>
                <a:srgbClr val="FF9900"/>
              </a:buClr>
              <a:buSzPts val="2400"/>
              <a:buFont typeface="Avenir"/>
              <a:buChar char="◉"/>
            </a:pPr>
            <a:r>
              <a:rPr lang="en-US" sz="2000" dirty="0">
                <a:latin typeface="Avenir"/>
                <a:ea typeface="Avenir"/>
                <a:cs typeface="Avenir"/>
                <a:sym typeface="Avenir"/>
              </a:rPr>
              <a:t>Set-up a time to talk over the phone or Zoom</a:t>
            </a:r>
            <a:endParaRPr sz="2000" dirty="0">
              <a:latin typeface="Avenir"/>
              <a:ea typeface="Avenir"/>
              <a:cs typeface="Avenir"/>
            </a:endParaRPr>
          </a:p>
          <a:p>
            <a:pPr marL="457200" indent="-381000">
              <a:buClr>
                <a:srgbClr val="FF9900"/>
              </a:buClr>
              <a:buSzPts val="2400"/>
              <a:buFont typeface="Avenir"/>
              <a:buChar char="◉"/>
            </a:pPr>
            <a:r>
              <a:rPr lang="en-US" sz="2000" dirty="0">
                <a:latin typeface="Avenir"/>
              </a:rPr>
              <a:t>Understand </a:t>
            </a:r>
            <a:r>
              <a:rPr lang="en-US" sz="2000" i="1" dirty="0">
                <a:latin typeface="Avenir"/>
              </a:rPr>
              <a:t>how</a:t>
            </a:r>
            <a:r>
              <a:rPr lang="en-US" sz="2000" dirty="0">
                <a:latin typeface="Avenir"/>
              </a:rPr>
              <a:t> and </a:t>
            </a:r>
            <a:r>
              <a:rPr lang="en-US" sz="2000" i="1" dirty="0">
                <a:latin typeface="Avenir"/>
              </a:rPr>
              <a:t>when</a:t>
            </a:r>
            <a:r>
              <a:rPr lang="en-US" sz="2000" dirty="0">
                <a:latin typeface="Avenir"/>
              </a:rPr>
              <a:t> to contact relevant connections</a:t>
            </a:r>
          </a:p>
          <a:p>
            <a:pPr marL="457200" indent="-381000">
              <a:buClr>
                <a:srgbClr val="FF9900"/>
              </a:buClr>
              <a:buSzPts val="2400"/>
              <a:buFont typeface="Avenir"/>
              <a:buChar char="◉"/>
            </a:pPr>
            <a:r>
              <a:rPr lang="en-US" sz="2000" dirty="0">
                <a:latin typeface="Avenir"/>
              </a:rPr>
              <a:t>Follow up when/as warranted</a:t>
            </a:r>
          </a:p>
          <a:p>
            <a:pPr marL="457200" lvl="0" indent="-381000" algn="l" rtl="0">
              <a:spcBef>
                <a:spcPts val="0"/>
              </a:spcBef>
              <a:spcAft>
                <a:spcPts val="0"/>
              </a:spcAft>
              <a:buClr>
                <a:srgbClr val="FF9900"/>
              </a:buClr>
              <a:buSzPts val="2400"/>
              <a:buFont typeface="Avenir"/>
              <a:buChar char="◉"/>
            </a:pPr>
            <a:endParaRPr lang="en-US" sz="2400">
              <a:ea typeface="Avenir"/>
            </a:endParaRPr>
          </a:p>
          <a:p>
            <a:pPr marL="457200" indent="-381000">
              <a:buClr>
                <a:srgbClr val="FF9900"/>
              </a:buClr>
              <a:buSzPts val="2400"/>
              <a:buFont typeface="Avenir"/>
              <a:buChar char="◉"/>
            </a:pPr>
            <a:endParaRPr lang="en-US" sz="2400">
              <a:latin typeface="Avenir"/>
              <a:ea typeface="Avenir"/>
              <a:cs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
          <a:extLst>
            <a:ext uri="{FF2B5EF4-FFF2-40B4-BE49-F238E27FC236}">
              <a16:creationId xmlns:a16="http://schemas.microsoft.com/office/drawing/2014/main" id="{C9694E69-5190-807E-A11D-92C2ABCFBD62}"/>
            </a:ext>
          </a:extLst>
        </p:cNvPr>
        <p:cNvGrpSpPr/>
        <p:nvPr/>
      </p:nvGrpSpPr>
      <p:grpSpPr>
        <a:xfrm>
          <a:off x="0" y="0"/>
          <a:ext cx="0" cy="0"/>
          <a:chOff x="0" y="0"/>
          <a:chExt cx="0" cy="0"/>
        </a:xfrm>
      </p:grpSpPr>
      <p:cxnSp>
        <p:nvCxnSpPr>
          <p:cNvPr id="282" name="Google Shape;282;p64">
            <a:extLst>
              <a:ext uri="{FF2B5EF4-FFF2-40B4-BE49-F238E27FC236}">
                <a16:creationId xmlns:a16="http://schemas.microsoft.com/office/drawing/2014/main" id="{3E3D5FD5-0D12-6CAE-CF7B-F8AFEFD4E89C}"/>
              </a:ext>
            </a:extLst>
          </p:cNvPr>
          <p:cNvCxnSpPr/>
          <p:nvPr/>
        </p:nvCxnSpPr>
        <p:spPr>
          <a:xfrm>
            <a:off x="0" y="714625"/>
            <a:ext cx="9145500" cy="6300"/>
          </a:xfrm>
          <a:prstGeom prst="straightConnector1">
            <a:avLst/>
          </a:prstGeom>
          <a:noFill/>
          <a:ln w="19050" cap="flat" cmpd="sng">
            <a:solidFill>
              <a:srgbClr val="666666"/>
            </a:solidFill>
            <a:prstDash val="solid"/>
            <a:round/>
            <a:headEnd type="none" w="med" len="med"/>
            <a:tailEnd type="none" w="med" len="med"/>
          </a:ln>
        </p:spPr>
      </p:cxnSp>
      <p:sp>
        <p:nvSpPr>
          <p:cNvPr id="283" name="Google Shape;283;p64">
            <a:extLst>
              <a:ext uri="{FF2B5EF4-FFF2-40B4-BE49-F238E27FC236}">
                <a16:creationId xmlns:a16="http://schemas.microsoft.com/office/drawing/2014/main" id="{F75FF5D5-664D-0C8F-37DE-3894B7483E6E}"/>
              </a:ext>
            </a:extLst>
          </p:cNvPr>
          <p:cNvSpPr/>
          <p:nvPr/>
        </p:nvSpPr>
        <p:spPr>
          <a:xfrm>
            <a:off x="534050" y="472225"/>
            <a:ext cx="4974928" cy="484800"/>
          </a:xfrm>
          <a:prstGeom prst="rect">
            <a:avLst/>
          </a:prstGeom>
          <a:solidFill>
            <a:schemeClr val="accent5"/>
          </a:solidFill>
          <a:ln>
            <a:noFill/>
          </a:ln>
        </p:spPr>
        <p:txBody>
          <a:bodyPr spcFirstLastPara="1" wrap="square" lIns="91425" tIns="91425" rIns="91425" bIns="91425" anchor="ctr" anchorCtr="0">
            <a:noAutofit/>
          </a:bodyPr>
          <a:lstStyle/>
          <a:p>
            <a:r>
              <a:rPr lang="en-US" sz="2000" b="1">
                <a:solidFill>
                  <a:schemeClr val="bg1"/>
                </a:solidFill>
                <a:latin typeface="Avenir"/>
              </a:rPr>
              <a:t>Five Step Guide to Networking</a:t>
            </a:r>
            <a:endParaRPr sz="2000" b="1">
              <a:solidFill>
                <a:schemeClr val="bg1"/>
              </a:solidFill>
              <a:latin typeface="Avenir"/>
            </a:endParaRPr>
          </a:p>
        </p:txBody>
      </p:sp>
      <p:sp>
        <p:nvSpPr>
          <p:cNvPr id="285" name="Google Shape;285;p64">
            <a:extLst>
              <a:ext uri="{FF2B5EF4-FFF2-40B4-BE49-F238E27FC236}">
                <a16:creationId xmlns:a16="http://schemas.microsoft.com/office/drawing/2014/main" id="{8B9014D6-E1AB-B29C-D713-EBA8C91642AC}"/>
              </a:ext>
            </a:extLst>
          </p:cNvPr>
          <p:cNvSpPr txBox="1"/>
          <p:nvPr/>
        </p:nvSpPr>
        <p:spPr>
          <a:xfrm>
            <a:off x="239327" y="1107203"/>
            <a:ext cx="8453113" cy="3742304"/>
          </a:xfrm>
          <a:prstGeom prst="rect">
            <a:avLst/>
          </a:prstGeom>
          <a:noFill/>
          <a:ln>
            <a:noFill/>
          </a:ln>
        </p:spPr>
        <p:txBody>
          <a:bodyPr spcFirstLastPara="1" wrap="square" lIns="91425" tIns="91425" rIns="91425" bIns="91425" anchor="t" anchorCtr="0">
            <a:noAutofit/>
          </a:bodyPr>
          <a:lstStyle/>
          <a:p>
            <a:pPr marL="76200">
              <a:spcBef>
                <a:spcPts val="600"/>
              </a:spcBef>
              <a:buClr>
                <a:srgbClr val="FF9900"/>
              </a:buClr>
              <a:buSzPts val="2400"/>
            </a:pPr>
            <a:r>
              <a:rPr lang="en-US" sz="2000" b="1" u="sng">
                <a:latin typeface="Avenir"/>
              </a:rPr>
              <a:t>Step 1: Lay the groundwork</a:t>
            </a:r>
            <a:r>
              <a:rPr lang="en-US" sz="2000">
                <a:latin typeface="Avenir"/>
              </a:rPr>
              <a:t>:</a:t>
            </a:r>
            <a:endParaRPr lang="en-US"/>
          </a:p>
          <a:p>
            <a:pPr marL="76200">
              <a:spcBef>
                <a:spcPts val="600"/>
              </a:spcBef>
              <a:buClr>
                <a:srgbClr val="FF9900"/>
              </a:buClr>
              <a:buSzPts val="2400"/>
            </a:pPr>
            <a:r>
              <a:rPr lang="en-US" sz="2000">
                <a:latin typeface="Avenir"/>
              </a:rPr>
              <a:t>  Know your "</a:t>
            </a:r>
            <a:r>
              <a:rPr lang="en-US" sz="2000">
                <a:solidFill>
                  <a:srgbClr val="FF0000"/>
                </a:solidFill>
                <a:latin typeface="Avenir"/>
              </a:rPr>
              <a:t>why</a:t>
            </a:r>
            <a:r>
              <a:rPr lang="en-US" sz="2000">
                <a:latin typeface="Avenir"/>
              </a:rPr>
              <a:t>" - clarify goals/objectives for connecting with others.</a:t>
            </a:r>
          </a:p>
          <a:p>
            <a:pPr marL="76200">
              <a:spcBef>
                <a:spcPts val="600"/>
              </a:spcBef>
              <a:buClr>
                <a:srgbClr val="FF9900"/>
              </a:buClr>
              <a:buSzPts val="2400"/>
            </a:pPr>
            <a:r>
              <a:rPr lang="en-US" sz="2000">
                <a:latin typeface="Avenir"/>
              </a:rPr>
              <a:t>  Figure out your "</a:t>
            </a:r>
            <a:r>
              <a:rPr lang="en-US" sz="2000">
                <a:solidFill>
                  <a:srgbClr val="FF0000"/>
                </a:solidFill>
                <a:latin typeface="Avenir"/>
              </a:rPr>
              <a:t>who</a:t>
            </a:r>
            <a:r>
              <a:rPr lang="en-US" sz="2000">
                <a:latin typeface="Avenir"/>
              </a:rPr>
              <a:t>" - people with whom you would like to connect and learn more about work that interests you.</a:t>
            </a:r>
          </a:p>
          <a:p>
            <a:pPr marL="76200">
              <a:spcBef>
                <a:spcPts val="600"/>
              </a:spcBef>
              <a:buClr>
                <a:srgbClr val="FF9900"/>
              </a:buClr>
              <a:buSzPts val="2400"/>
            </a:pPr>
            <a:r>
              <a:rPr lang="en-US" sz="2000">
                <a:latin typeface="Avenir"/>
              </a:rPr>
              <a:t>  Decide on "</a:t>
            </a:r>
            <a:r>
              <a:rPr lang="en-US" sz="2000">
                <a:solidFill>
                  <a:srgbClr val="FF0000"/>
                </a:solidFill>
                <a:latin typeface="Avenir"/>
              </a:rPr>
              <a:t>what</a:t>
            </a:r>
            <a:r>
              <a:rPr lang="en-US" sz="2000">
                <a:latin typeface="Avenir"/>
              </a:rPr>
              <a:t>" approach to take: formal, informal, and primary purpose: informational...(can often result in)...job opportunities.</a:t>
            </a:r>
          </a:p>
          <a:p>
            <a:pPr marL="76200">
              <a:spcBef>
                <a:spcPts val="600"/>
              </a:spcBef>
              <a:buClr>
                <a:srgbClr val="FF9900"/>
              </a:buClr>
              <a:buSzPts val="2400"/>
            </a:pPr>
            <a:endParaRPr lang="en-US" sz="2000">
              <a:latin typeface="Avenir"/>
            </a:endParaRPr>
          </a:p>
          <a:p>
            <a:pPr marL="76200">
              <a:spcBef>
                <a:spcPts val="600"/>
              </a:spcBef>
              <a:buClr>
                <a:srgbClr val="FF9900"/>
              </a:buClr>
              <a:buSzPts val="2400"/>
            </a:pPr>
            <a:r>
              <a:rPr lang="en-US" sz="2000" b="1" u="sng">
                <a:latin typeface="Avenir"/>
                <a:sym typeface="Avenir"/>
              </a:rPr>
              <a:t>Step 2: Find Contacts:</a:t>
            </a:r>
            <a:r>
              <a:rPr lang="en-US" sz="2000">
                <a:latin typeface="Avenir"/>
                <a:sym typeface="Avenir"/>
              </a:rPr>
              <a:t> </a:t>
            </a:r>
            <a:endParaRPr lang="en-US" sz="2000">
              <a:sym typeface="Avenir"/>
            </a:endParaRPr>
          </a:p>
          <a:p>
            <a:pPr marL="76200">
              <a:spcBef>
                <a:spcPts val="600"/>
              </a:spcBef>
              <a:buSzPts val="2400"/>
            </a:pPr>
            <a:r>
              <a:rPr lang="en-US" sz="2000">
                <a:latin typeface="Avenir"/>
                <a:sym typeface="Avenir"/>
              </a:rPr>
              <a:t>Build list of potential connections in areas that interest you (sources: LinkedIn, </a:t>
            </a:r>
            <a:r>
              <a:rPr lang="en-US" sz="2000" err="1">
                <a:latin typeface="Avenir"/>
                <a:sym typeface="Avenir"/>
              </a:rPr>
              <a:t>TigerNet</a:t>
            </a:r>
            <a:r>
              <a:rPr lang="en-US" sz="2000">
                <a:latin typeface="Avenir"/>
                <a:sym typeface="Avenir"/>
              </a:rPr>
              <a:t>, Career Compass Alum Profiles, Career Chats).</a:t>
            </a:r>
            <a:endParaRPr lang="en-US" sz="2000">
              <a:ea typeface="Avenir"/>
            </a:endParaRPr>
          </a:p>
          <a:p>
            <a:endParaRPr lang="en-US" sz="2400">
              <a:latin typeface="Avenir"/>
            </a:endParaRPr>
          </a:p>
          <a:p>
            <a:endParaRPr lang="en-US" sz="2400"/>
          </a:p>
          <a:p>
            <a:pPr>
              <a:buAutoNum type="arabicPeriod"/>
            </a:pPr>
            <a:endParaRPr lang="en-US" sz="2400">
              <a:latin typeface="Avenir"/>
            </a:endParaRPr>
          </a:p>
          <a:p>
            <a:pPr>
              <a:buAutoNum type="arabicPeriod"/>
            </a:pPr>
            <a:endParaRPr lang="en-US" sz="2400"/>
          </a:p>
          <a:p>
            <a:pPr>
              <a:buAutoNum type="arabicPeriod"/>
            </a:pPr>
            <a:endParaRPr lang="en-US" sz="2400"/>
          </a:p>
          <a:p>
            <a:pPr marL="0" lvl="0" indent="0" algn="l" rtl="0">
              <a:spcBef>
                <a:spcPts val="600"/>
              </a:spcBef>
              <a:spcAft>
                <a:spcPts val="0"/>
              </a:spcAft>
              <a:buNone/>
            </a:pPr>
            <a:endParaRPr sz="2400">
              <a:latin typeface="Avenir"/>
              <a:ea typeface="Avenir"/>
              <a:cs typeface="Avenir"/>
              <a:sym typeface="Avenir"/>
            </a:endParaRPr>
          </a:p>
          <a:p>
            <a:pPr marL="0" lvl="0" indent="0" algn="l" rtl="0">
              <a:spcBef>
                <a:spcPts val="600"/>
              </a:spcBef>
              <a:spcAft>
                <a:spcPts val="0"/>
              </a:spcAft>
              <a:buNone/>
            </a:pPr>
            <a:endParaRPr sz="2400">
              <a:latin typeface="Avenir"/>
              <a:ea typeface="Avenir"/>
              <a:cs typeface="Avenir"/>
              <a:sym typeface="Avenir"/>
            </a:endParaRPr>
          </a:p>
        </p:txBody>
      </p:sp>
    </p:spTree>
    <p:extLst>
      <p:ext uri="{BB962C8B-B14F-4D97-AF65-F5344CB8AC3E}">
        <p14:creationId xmlns:p14="http://schemas.microsoft.com/office/powerpoint/2010/main" val="390966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a:extLst>
            <a:ext uri="{FF2B5EF4-FFF2-40B4-BE49-F238E27FC236}">
              <a16:creationId xmlns:a16="http://schemas.microsoft.com/office/drawing/2014/main" id="{F102EF84-D6CC-32D2-B0E7-0C42F66FAADF}"/>
            </a:ext>
          </a:extLst>
        </p:cNvPr>
        <p:cNvGrpSpPr/>
        <p:nvPr/>
      </p:nvGrpSpPr>
      <p:grpSpPr>
        <a:xfrm>
          <a:off x="0" y="0"/>
          <a:ext cx="0" cy="0"/>
          <a:chOff x="0" y="0"/>
          <a:chExt cx="0" cy="0"/>
        </a:xfrm>
      </p:grpSpPr>
      <p:cxnSp>
        <p:nvCxnSpPr>
          <p:cNvPr id="282" name="Google Shape;282;p64">
            <a:extLst>
              <a:ext uri="{FF2B5EF4-FFF2-40B4-BE49-F238E27FC236}">
                <a16:creationId xmlns:a16="http://schemas.microsoft.com/office/drawing/2014/main" id="{9705E77F-68F5-CB74-EA69-5916B24CA40F}"/>
              </a:ext>
            </a:extLst>
          </p:cNvPr>
          <p:cNvCxnSpPr/>
          <p:nvPr/>
        </p:nvCxnSpPr>
        <p:spPr>
          <a:xfrm>
            <a:off x="0" y="714625"/>
            <a:ext cx="9145500" cy="6300"/>
          </a:xfrm>
          <a:prstGeom prst="straightConnector1">
            <a:avLst/>
          </a:prstGeom>
          <a:noFill/>
          <a:ln w="19050" cap="flat" cmpd="sng">
            <a:solidFill>
              <a:srgbClr val="666666"/>
            </a:solidFill>
            <a:prstDash val="solid"/>
            <a:round/>
            <a:headEnd type="none" w="med" len="med"/>
            <a:tailEnd type="none" w="med" len="med"/>
          </a:ln>
        </p:spPr>
      </p:cxnSp>
      <p:sp>
        <p:nvSpPr>
          <p:cNvPr id="283" name="Google Shape;283;p64">
            <a:extLst>
              <a:ext uri="{FF2B5EF4-FFF2-40B4-BE49-F238E27FC236}">
                <a16:creationId xmlns:a16="http://schemas.microsoft.com/office/drawing/2014/main" id="{A314D74E-E630-3CB9-0D2D-563AE7147EF9}"/>
              </a:ext>
            </a:extLst>
          </p:cNvPr>
          <p:cNvSpPr/>
          <p:nvPr/>
        </p:nvSpPr>
        <p:spPr>
          <a:xfrm>
            <a:off x="534050" y="472225"/>
            <a:ext cx="4974928" cy="484800"/>
          </a:xfrm>
          <a:prstGeom prst="rect">
            <a:avLst/>
          </a:prstGeom>
          <a:solidFill>
            <a:schemeClr val="accent5"/>
          </a:solidFill>
          <a:ln>
            <a:noFill/>
          </a:ln>
        </p:spPr>
        <p:txBody>
          <a:bodyPr spcFirstLastPara="1" wrap="square" lIns="91425" tIns="91425" rIns="91425" bIns="91425" anchor="ctr" anchorCtr="0">
            <a:noAutofit/>
          </a:bodyPr>
          <a:lstStyle/>
          <a:p>
            <a:r>
              <a:rPr lang="en-US" sz="2000" b="1">
                <a:solidFill>
                  <a:schemeClr val="bg1"/>
                </a:solidFill>
                <a:latin typeface="Avenir"/>
              </a:rPr>
              <a:t>Five Step Guide to Networking</a:t>
            </a:r>
            <a:endParaRPr sz="2000" b="1">
              <a:solidFill>
                <a:schemeClr val="bg1"/>
              </a:solidFill>
              <a:latin typeface="Avenir"/>
            </a:endParaRPr>
          </a:p>
        </p:txBody>
      </p:sp>
      <p:sp>
        <p:nvSpPr>
          <p:cNvPr id="285" name="Google Shape;285;p64">
            <a:extLst>
              <a:ext uri="{FF2B5EF4-FFF2-40B4-BE49-F238E27FC236}">
                <a16:creationId xmlns:a16="http://schemas.microsoft.com/office/drawing/2014/main" id="{0D95120D-321B-6FCA-191E-922203266BB0}"/>
              </a:ext>
            </a:extLst>
          </p:cNvPr>
          <p:cNvSpPr txBox="1"/>
          <p:nvPr/>
        </p:nvSpPr>
        <p:spPr>
          <a:xfrm>
            <a:off x="239327" y="1107203"/>
            <a:ext cx="8453113" cy="3742304"/>
          </a:xfrm>
          <a:prstGeom prst="rect">
            <a:avLst/>
          </a:prstGeom>
          <a:noFill/>
          <a:ln>
            <a:noFill/>
          </a:ln>
        </p:spPr>
        <p:txBody>
          <a:bodyPr spcFirstLastPara="1" wrap="square" lIns="91425" tIns="91425" rIns="91425" bIns="91425" anchor="t" anchorCtr="0">
            <a:noAutofit/>
          </a:bodyPr>
          <a:lstStyle/>
          <a:p>
            <a:pPr marL="76200">
              <a:spcBef>
                <a:spcPts val="600"/>
              </a:spcBef>
              <a:buClr>
                <a:srgbClr val="FF9900"/>
              </a:buClr>
              <a:buSzPts val="2400"/>
            </a:pPr>
            <a:r>
              <a:rPr lang="en-US" sz="2000" b="1" u="sng" dirty="0">
                <a:latin typeface="Avenir"/>
              </a:rPr>
              <a:t>Step 3: Reach out</a:t>
            </a:r>
            <a:r>
              <a:rPr lang="en-US" sz="2000" dirty="0">
                <a:latin typeface="Avenir"/>
              </a:rPr>
              <a:t>:</a:t>
            </a:r>
            <a:endParaRPr lang="en-US" dirty="0"/>
          </a:p>
          <a:p>
            <a:pPr marL="76200">
              <a:spcBef>
                <a:spcPts val="600"/>
              </a:spcBef>
              <a:buClr>
                <a:srgbClr val="FF9900"/>
              </a:buClr>
              <a:buSzPts val="2400"/>
            </a:pPr>
            <a:r>
              <a:rPr lang="en-US" sz="2000" dirty="0">
                <a:latin typeface="Avenir"/>
              </a:rPr>
              <a:t>Set up a meeting, preferably through warm introduction, otherwise email to ask for chance to set up in-person, phone, or virtual conversation.</a:t>
            </a:r>
            <a:endParaRPr lang="en-US" sz="2000" dirty="0">
              <a:solidFill>
                <a:srgbClr val="FF0000"/>
              </a:solidFill>
              <a:latin typeface="Avenir"/>
            </a:endParaRPr>
          </a:p>
          <a:p>
            <a:pPr marL="76200">
              <a:spcBef>
                <a:spcPts val="600"/>
              </a:spcBef>
              <a:buClr>
                <a:srgbClr val="FF9900"/>
              </a:buClr>
              <a:buSzPts val="2400"/>
            </a:pPr>
            <a:endParaRPr lang="en-US" sz="2000" b="1" u="sng">
              <a:latin typeface="Avenir"/>
              <a:sym typeface="Avenir"/>
            </a:endParaRPr>
          </a:p>
          <a:p>
            <a:pPr marL="76200">
              <a:spcBef>
                <a:spcPts val="600"/>
              </a:spcBef>
              <a:buSzPts val="2400"/>
            </a:pPr>
            <a:r>
              <a:rPr lang="en-US" sz="2000" b="1" u="sng" dirty="0">
                <a:latin typeface="Avenir"/>
                <a:sym typeface="Avenir"/>
              </a:rPr>
              <a:t>Step 4: Prepare &amp; conduct yourself professionally:</a:t>
            </a:r>
            <a:r>
              <a:rPr lang="en-US" sz="2000" dirty="0">
                <a:latin typeface="Avenir"/>
                <a:sym typeface="Avenir"/>
              </a:rPr>
              <a:t> </a:t>
            </a:r>
            <a:endParaRPr lang="en-US" sz="2000" dirty="0"/>
          </a:p>
          <a:p>
            <a:pPr marL="76200">
              <a:spcBef>
                <a:spcPts val="600"/>
              </a:spcBef>
              <a:buSzPts val="2400"/>
            </a:pPr>
            <a:r>
              <a:rPr lang="en-US" sz="2000" dirty="0">
                <a:latin typeface="Avenir"/>
                <a:ea typeface="Avenir"/>
              </a:rPr>
              <a:t>Confirm logistics: first impressions matter...a lot!</a:t>
            </a:r>
          </a:p>
          <a:p>
            <a:pPr marL="76200">
              <a:spcBef>
                <a:spcPts val="600"/>
              </a:spcBef>
              <a:buSzPts val="2400"/>
            </a:pPr>
            <a:r>
              <a:rPr lang="en-US" sz="2000" dirty="0">
                <a:latin typeface="Avenir"/>
              </a:rPr>
              <a:t>Do your homework;   brainstorm questions &amp; </a:t>
            </a:r>
            <a:endParaRPr lang="en-US" dirty="0"/>
          </a:p>
          <a:p>
            <a:pPr marL="76200">
              <a:spcBef>
                <a:spcPts val="600"/>
              </a:spcBef>
              <a:buSzPts val="2400"/>
            </a:pPr>
            <a:r>
              <a:rPr lang="en-US" sz="2000" dirty="0">
                <a:latin typeface="Avenir"/>
              </a:rPr>
              <a:t>    impressive examples to support your brand.</a:t>
            </a:r>
            <a:endParaRPr lang="en-US" dirty="0"/>
          </a:p>
          <a:p>
            <a:pPr marL="76200">
              <a:spcBef>
                <a:spcPts val="600"/>
              </a:spcBef>
              <a:buSzPts val="2400"/>
            </a:pPr>
            <a:r>
              <a:rPr lang="en-US" sz="2000" dirty="0">
                <a:latin typeface="Avenir"/>
              </a:rPr>
              <a:t>Be professional and engaged (positive, enthusiastic)</a:t>
            </a:r>
          </a:p>
          <a:p>
            <a:pPr marL="76200">
              <a:spcBef>
                <a:spcPts val="600"/>
              </a:spcBef>
              <a:buSzPts val="2400"/>
            </a:pPr>
            <a:endParaRPr lang="en-US" sz="2000">
              <a:latin typeface="Avenir"/>
            </a:endParaRPr>
          </a:p>
          <a:p>
            <a:endParaRPr lang="en-US" sz="2400"/>
          </a:p>
          <a:p>
            <a:pPr>
              <a:buAutoNum type="arabicPeriod"/>
            </a:pPr>
            <a:endParaRPr lang="en-US" sz="2400">
              <a:latin typeface="Avenir"/>
            </a:endParaRPr>
          </a:p>
          <a:p>
            <a:pPr marL="0" lvl="0" indent="0" algn="l" rtl="0">
              <a:spcAft>
                <a:spcPts val="0"/>
              </a:spcAft>
              <a:buAutoNum type="arabicPeriod"/>
            </a:pPr>
            <a:endParaRPr lang="en-US" sz="2400">
              <a:ea typeface="Avenir"/>
            </a:endParaRPr>
          </a:p>
          <a:p>
            <a:pPr>
              <a:buAutoNum type="arabicPeriod"/>
            </a:pPr>
            <a:endParaRPr lang="en-US" sz="2400">
              <a:ea typeface="Avenir"/>
            </a:endParaRPr>
          </a:p>
          <a:p>
            <a:pPr>
              <a:spcBef>
                <a:spcPts val="600"/>
              </a:spcBef>
            </a:pPr>
            <a:endParaRPr lang="en-US" sz="2400">
              <a:ea typeface="Avenir"/>
            </a:endParaRPr>
          </a:p>
          <a:p>
            <a:pPr>
              <a:spcBef>
                <a:spcPts val="600"/>
              </a:spcBef>
            </a:pPr>
            <a:endParaRPr lang="en-US" sz="2400">
              <a:latin typeface="Avenir"/>
              <a:ea typeface="Avenir"/>
              <a:cs typeface="Avenir"/>
            </a:endParaRPr>
          </a:p>
        </p:txBody>
      </p:sp>
    </p:spTree>
    <p:extLst>
      <p:ext uri="{BB962C8B-B14F-4D97-AF65-F5344CB8AC3E}">
        <p14:creationId xmlns:p14="http://schemas.microsoft.com/office/powerpoint/2010/main" val="173210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a:extLst>
            <a:ext uri="{FF2B5EF4-FFF2-40B4-BE49-F238E27FC236}">
              <a16:creationId xmlns:a16="http://schemas.microsoft.com/office/drawing/2014/main" id="{AD0187FC-EDB4-C509-568C-C10A7264D397}"/>
            </a:ext>
          </a:extLst>
        </p:cNvPr>
        <p:cNvGrpSpPr/>
        <p:nvPr/>
      </p:nvGrpSpPr>
      <p:grpSpPr>
        <a:xfrm>
          <a:off x="0" y="0"/>
          <a:ext cx="0" cy="0"/>
          <a:chOff x="0" y="0"/>
          <a:chExt cx="0" cy="0"/>
        </a:xfrm>
      </p:grpSpPr>
      <p:cxnSp>
        <p:nvCxnSpPr>
          <p:cNvPr id="282" name="Google Shape;282;p64">
            <a:extLst>
              <a:ext uri="{FF2B5EF4-FFF2-40B4-BE49-F238E27FC236}">
                <a16:creationId xmlns:a16="http://schemas.microsoft.com/office/drawing/2014/main" id="{D4B5849A-E4F5-FE20-9B14-0F9D170E311C}"/>
              </a:ext>
            </a:extLst>
          </p:cNvPr>
          <p:cNvCxnSpPr/>
          <p:nvPr/>
        </p:nvCxnSpPr>
        <p:spPr>
          <a:xfrm>
            <a:off x="0" y="714625"/>
            <a:ext cx="9145500" cy="6300"/>
          </a:xfrm>
          <a:prstGeom prst="straightConnector1">
            <a:avLst/>
          </a:prstGeom>
          <a:noFill/>
          <a:ln w="19050" cap="flat" cmpd="sng">
            <a:solidFill>
              <a:srgbClr val="666666"/>
            </a:solidFill>
            <a:prstDash val="solid"/>
            <a:round/>
            <a:headEnd type="none" w="med" len="med"/>
            <a:tailEnd type="none" w="med" len="med"/>
          </a:ln>
        </p:spPr>
      </p:cxnSp>
      <p:sp>
        <p:nvSpPr>
          <p:cNvPr id="283" name="Google Shape;283;p64">
            <a:extLst>
              <a:ext uri="{FF2B5EF4-FFF2-40B4-BE49-F238E27FC236}">
                <a16:creationId xmlns:a16="http://schemas.microsoft.com/office/drawing/2014/main" id="{ED05DEB2-9618-BAA9-7219-2B57D3A12763}"/>
              </a:ext>
            </a:extLst>
          </p:cNvPr>
          <p:cNvSpPr/>
          <p:nvPr/>
        </p:nvSpPr>
        <p:spPr>
          <a:xfrm>
            <a:off x="534050" y="472225"/>
            <a:ext cx="4974928" cy="484800"/>
          </a:xfrm>
          <a:prstGeom prst="rect">
            <a:avLst/>
          </a:prstGeom>
          <a:solidFill>
            <a:schemeClr val="accent5"/>
          </a:solidFill>
          <a:ln>
            <a:noFill/>
          </a:ln>
        </p:spPr>
        <p:txBody>
          <a:bodyPr spcFirstLastPara="1" wrap="square" lIns="91425" tIns="91425" rIns="91425" bIns="91425" anchor="ctr" anchorCtr="0">
            <a:noAutofit/>
          </a:bodyPr>
          <a:lstStyle/>
          <a:p>
            <a:r>
              <a:rPr lang="en-US" sz="2000" b="1">
                <a:solidFill>
                  <a:schemeClr val="bg1"/>
                </a:solidFill>
                <a:latin typeface="Avenir"/>
              </a:rPr>
              <a:t>Five Step Guide to Networking</a:t>
            </a:r>
            <a:endParaRPr sz="2000" b="1">
              <a:solidFill>
                <a:schemeClr val="bg1"/>
              </a:solidFill>
              <a:latin typeface="Avenir"/>
            </a:endParaRPr>
          </a:p>
        </p:txBody>
      </p:sp>
      <p:sp>
        <p:nvSpPr>
          <p:cNvPr id="285" name="Google Shape;285;p64">
            <a:extLst>
              <a:ext uri="{FF2B5EF4-FFF2-40B4-BE49-F238E27FC236}">
                <a16:creationId xmlns:a16="http://schemas.microsoft.com/office/drawing/2014/main" id="{E4CA7337-1B54-D43F-50A4-D60A83BB94A6}"/>
              </a:ext>
            </a:extLst>
          </p:cNvPr>
          <p:cNvSpPr txBox="1"/>
          <p:nvPr/>
        </p:nvSpPr>
        <p:spPr>
          <a:xfrm>
            <a:off x="239327" y="1107203"/>
            <a:ext cx="8453113" cy="3742304"/>
          </a:xfrm>
          <a:prstGeom prst="rect">
            <a:avLst/>
          </a:prstGeom>
          <a:noFill/>
          <a:ln>
            <a:noFill/>
          </a:ln>
        </p:spPr>
        <p:txBody>
          <a:bodyPr spcFirstLastPara="1" wrap="square" lIns="91425" tIns="91425" rIns="91425" bIns="91425" anchor="t" anchorCtr="0">
            <a:noAutofit/>
          </a:bodyPr>
          <a:lstStyle/>
          <a:p>
            <a:pPr marL="76200">
              <a:spcBef>
                <a:spcPts val="600"/>
              </a:spcBef>
              <a:buClr>
                <a:srgbClr val="FF9900"/>
              </a:buClr>
              <a:buSzPts val="2400"/>
            </a:pPr>
            <a:r>
              <a:rPr lang="en-US" sz="2000" b="1" u="sng" dirty="0">
                <a:latin typeface="Avenir"/>
              </a:rPr>
              <a:t>Step 5: Manage (</a:t>
            </a:r>
            <a:r>
              <a:rPr lang="en-US" sz="2000" b="1" i="1" u="sng" dirty="0">
                <a:solidFill>
                  <a:srgbClr val="00B0F0"/>
                </a:solidFill>
                <a:latin typeface="Avenir"/>
              </a:rPr>
              <a:t>nurture</a:t>
            </a:r>
            <a:r>
              <a:rPr lang="en-US" sz="2000" b="1" u="sng" dirty="0">
                <a:latin typeface="Avenir"/>
              </a:rPr>
              <a:t>) your contacts</a:t>
            </a:r>
            <a:r>
              <a:rPr lang="en-US" sz="2000" dirty="0">
                <a:latin typeface="Avenir"/>
              </a:rPr>
              <a:t>:</a:t>
            </a:r>
            <a:endParaRPr lang="en-US" dirty="0"/>
          </a:p>
          <a:p>
            <a:pPr marL="76200">
              <a:spcBef>
                <a:spcPts val="600"/>
              </a:spcBef>
              <a:buClr>
                <a:srgbClr val="FF9900"/>
              </a:buClr>
              <a:buSzPts val="2400"/>
            </a:pPr>
            <a:r>
              <a:rPr lang="en-US" sz="2000" dirty="0">
                <a:latin typeface="Avenir"/>
              </a:rPr>
              <a:t>Follow through on conversation outcomes (suggestions, next steps)</a:t>
            </a:r>
            <a:endParaRPr lang="en-US" sz="2000" dirty="0">
              <a:solidFill>
                <a:srgbClr val="FF0000"/>
              </a:solidFill>
              <a:latin typeface="Avenir"/>
            </a:endParaRPr>
          </a:p>
          <a:p>
            <a:pPr marL="76200">
              <a:spcBef>
                <a:spcPts val="600"/>
              </a:spcBef>
              <a:buSzPts val="2400"/>
            </a:pPr>
            <a:r>
              <a:rPr lang="en-US" sz="2000" dirty="0">
                <a:latin typeface="Avenir"/>
              </a:rPr>
              <a:t>Track your progress &amp; determine when to circle back to connection</a:t>
            </a:r>
            <a:endParaRPr lang="en-US" sz="2000" dirty="0">
              <a:solidFill>
                <a:srgbClr val="FF0000"/>
              </a:solidFill>
              <a:latin typeface="Avenir"/>
            </a:endParaRPr>
          </a:p>
          <a:p>
            <a:pPr marL="76200">
              <a:spcBef>
                <a:spcPts val="600"/>
              </a:spcBef>
              <a:buSzPts val="2400"/>
            </a:pPr>
            <a:r>
              <a:rPr lang="en-US" sz="2000" dirty="0">
                <a:latin typeface="Avenir"/>
              </a:rPr>
              <a:t>Keep in touch with updates/results, possibly new questions.</a:t>
            </a:r>
          </a:p>
          <a:p>
            <a:pPr marL="76200">
              <a:spcBef>
                <a:spcPts val="600"/>
              </a:spcBef>
              <a:buSzPts val="2400"/>
            </a:pPr>
            <a:r>
              <a:rPr lang="en-US" sz="2000" dirty="0">
                <a:latin typeface="Avenir"/>
              </a:rPr>
              <a:t>Continue conversations if BOTH of you are interested.</a:t>
            </a:r>
          </a:p>
          <a:p>
            <a:pPr marL="76200">
              <a:spcBef>
                <a:spcPts val="600"/>
              </a:spcBef>
              <a:buSzPts val="2400"/>
            </a:pPr>
            <a:r>
              <a:rPr lang="en-US" sz="2000" dirty="0">
                <a:latin typeface="Avenir"/>
              </a:rPr>
              <a:t>If no further dialogue is warranted; leave a good feeling ("open door").</a:t>
            </a:r>
          </a:p>
          <a:p>
            <a:pPr marL="76200">
              <a:spcBef>
                <a:spcPts val="600"/>
              </a:spcBef>
              <a:buClr>
                <a:srgbClr val="FF9900"/>
              </a:buClr>
              <a:buSzPts val="2400"/>
            </a:pPr>
            <a:endParaRPr lang="en-US" sz="2000">
              <a:latin typeface="Avenir"/>
              <a:sym typeface="Avenir"/>
            </a:endParaRPr>
          </a:p>
          <a:p>
            <a:pPr marL="76200">
              <a:spcBef>
                <a:spcPts val="600"/>
              </a:spcBef>
              <a:buClr>
                <a:srgbClr val="FF9900"/>
              </a:buClr>
              <a:buSzPts val="2400"/>
            </a:pPr>
            <a:r>
              <a:rPr lang="en-US" sz="2000" b="1" u="sng" dirty="0">
                <a:latin typeface="Avenir"/>
                <a:sym typeface="Avenir"/>
              </a:rPr>
              <a:t>Source: Career Development Office:</a:t>
            </a:r>
            <a:r>
              <a:rPr lang="en-US" sz="2000" dirty="0">
                <a:latin typeface="Avenir"/>
                <a:sym typeface="Avenir"/>
              </a:rPr>
              <a:t> </a:t>
            </a:r>
            <a:endParaRPr lang="en-US" sz="2000" dirty="0">
              <a:sym typeface="Avenir"/>
            </a:endParaRPr>
          </a:p>
          <a:p>
            <a:pPr marL="76200">
              <a:spcBef>
                <a:spcPts val="600"/>
              </a:spcBef>
            </a:pPr>
            <a:r>
              <a:rPr lang="en-US" sz="2000" dirty="0">
                <a:hlinkClick r:id="rId3"/>
              </a:rPr>
              <a:t>https://careerdevelopment.princeton.edu/node/882</a:t>
            </a:r>
            <a:endParaRPr lang="en-US"/>
          </a:p>
          <a:p>
            <a:endParaRPr lang="en-US" sz="2400"/>
          </a:p>
          <a:p>
            <a:pPr>
              <a:buAutoNum type="arabicPeriod"/>
            </a:pPr>
            <a:endParaRPr lang="en-US" sz="2400">
              <a:latin typeface="Avenir"/>
            </a:endParaRPr>
          </a:p>
          <a:p>
            <a:pPr>
              <a:buAutoNum type="arabicPeriod"/>
            </a:pPr>
            <a:endParaRPr lang="en-US" sz="2400"/>
          </a:p>
          <a:p>
            <a:pPr>
              <a:buAutoNum type="arabicPeriod"/>
            </a:pPr>
            <a:endParaRPr lang="en-US" sz="2400"/>
          </a:p>
          <a:p>
            <a:pPr>
              <a:spcBef>
                <a:spcPts val="600"/>
              </a:spcBef>
            </a:pPr>
            <a:endParaRPr lang="en-US" sz="2400">
              <a:latin typeface="Avenir"/>
            </a:endParaRPr>
          </a:p>
          <a:p>
            <a:pPr marL="0" lvl="0" indent="0" algn="l" rtl="0">
              <a:spcBef>
                <a:spcPts val="600"/>
              </a:spcBef>
              <a:spcAft>
                <a:spcPts val="0"/>
              </a:spcAft>
              <a:buNone/>
            </a:pPr>
            <a:endParaRPr sz="2400">
              <a:latin typeface="Avenir"/>
              <a:ea typeface="Avenir"/>
              <a:cs typeface="Avenir"/>
              <a:sym typeface="Avenir"/>
            </a:endParaRPr>
          </a:p>
        </p:txBody>
      </p:sp>
    </p:spTree>
    <p:extLst>
      <p:ext uri="{BB962C8B-B14F-4D97-AF65-F5344CB8AC3E}">
        <p14:creationId xmlns:p14="http://schemas.microsoft.com/office/powerpoint/2010/main" val="3279673585"/>
      </p:ext>
    </p:extLst>
  </p:cSld>
  <p:clrMapOvr>
    <a:masterClrMapping/>
  </p:clrMapOvr>
</p:sld>
</file>

<file path=ppt/theme/theme1.xml><?xml version="1.0" encoding="utf-8"?>
<a:theme xmlns:a="http://schemas.openxmlformats.org/drawingml/2006/main" name="Career Services 2018">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10</Slides>
  <Notes>10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Career Services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template and set of slides you can choose from for presentations.</dc:title>
  <dc:creator>Krystyn A Kitto</dc:creator>
  <cp:revision>556</cp:revision>
  <cp:lastPrinted>2020-08-04T17:49:09Z</cp:lastPrinted>
  <dcterms:modified xsi:type="dcterms:W3CDTF">2025-12-02T01:03:56Z</dcterms:modified>
</cp:coreProperties>
</file>